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62" r:id="rId6"/>
    <p:sldId id="257" r:id="rId7"/>
    <p:sldId id="267" r:id="rId8"/>
    <p:sldId id="266" r:id="rId9"/>
    <p:sldId id="271" r:id="rId10"/>
    <p:sldId id="268" r:id="rId11"/>
    <p:sldId id="269" r:id="rId12"/>
    <p:sldId id="270" r:id="rId13"/>
    <p:sldId id="275" r:id="rId14"/>
    <p:sldId id="276" r:id="rId15"/>
    <p:sldId id="274" r:id="rId16"/>
    <p:sldId id="273" r:id="rId17"/>
    <p:sldId id="272" r:id="rId18"/>
    <p:sldId id="26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EF"/>
    <a:srgbClr val="D60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469C2-2AEA-D8E2-78A4-685838797EA2}" v="51" dt="2022-05-18T08:15:38.286"/>
    <p1510:client id="{5471D728-5E8C-49C6-867A-FD8742423650}" v="4" dt="2022-03-21T09:42:42.407"/>
    <p1510:client id="{FE600019-6153-9FCE-DC2F-76495592084A}" v="14" dt="2022-05-17T11:49:20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6" autoAdjust="0"/>
    <p:restoredTop sz="79232"/>
  </p:normalViewPr>
  <p:slideViewPr>
    <p:cSldViewPr snapToGrid="0">
      <p:cViewPr varScale="1">
        <p:scale>
          <a:sx n="69" d="100"/>
          <a:sy n="69" d="100"/>
        </p:scale>
        <p:origin x="1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4E3DA-96D7-AE4E-A53D-10BE919FD86C}" type="datetimeFigureOut">
              <a:rPr lang="en-NL" smtClean="0"/>
              <a:t>02/14/2023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1307D-D1A7-5E40-BBC6-B1B63070195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714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Voeg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 je eigen </a:t>
            </a:r>
            <a:r>
              <a:rPr lang="en-US" dirty="0" err="1"/>
              <a:t>organisatie</a:t>
            </a:r>
            <a:r>
              <a:rPr lang="en-US" dirty="0"/>
              <a:t>-logo </a:t>
            </a:r>
            <a:r>
              <a:rPr lang="en-US" dirty="0" err="1"/>
              <a:t>aan</a:t>
            </a:r>
            <a:r>
              <a:rPr lang="en-US" dirty="0"/>
              <a:t> toe. </a:t>
            </a:r>
            <a:r>
              <a:rPr lang="en-US" dirty="0" err="1"/>
              <a:t>Belangrijk</a:t>
            </a:r>
            <a:r>
              <a:rPr lang="en-US" dirty="0"/>
              <a:t>: de </a:t>
            </a:r>
            <a:r>
              <a:rPr lang="en-US" dirty="0" err="1"/>
              <a:t>spreektekst</a:t>
            </a:r>
            <a:r>
              <a:rPr lang="en-US" dirty="0"/>
              <a:t> in de </a:t>
            </a:r>
            <a:r>
              <a:rPr lang="en-US" dirty="0" err="1"/>
              <a:t>notities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suggestie</a:t>
            </a:r>
            <a:r>
              <a:rPr lang="en-US" dirty="0"/>
              <a:t> hoe je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. </a:t>
            </a:r>
            <a:r>
              <a:rPr lang="en-US" dirty="0" err="1"/>
              <a:t>Raadzaam</a:t>
            </a:r>
            <a:r>
              <a:rPr lang="en-US" dirty="0"/>
              <a:t> is om je </a:t>
            </a:r>
            <a:r>
              <a:rPr lang="en-US" dirty="0" err="1"/>
              <a:t>verhaal</a:t>
            </a:r>
            <a:r>
              <a:rPr lang="en-US" dirty="0"/>
              <a:t> eigen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vertellen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die </a:t>
            </a:r>
            <a:r>
              <a:rPr lang="en-US" dirty="0" err="1"/>
              <a:t>bij</a:t>
            </a:r>
            <a:r>
              <a:rPr lang="en-US" dirty="0"/>
              <a:t> je past. </a:t>
            </a:r>
            <a:r>
              <a:rPr lang="en-US" dirty="0" err="1"/>
              <a:t>Desondanks</a:t>
            </a:r>
            <a:r>
              <a:rPr lang="en-US" dirty="0"/>
              <a:t> is de </a:t>
            </a:r>
            <a:r>
              <a:rPr lang="en-US" dirty="0" err="1"/>
              <a:t>inhoud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bijbehorende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zorgvuldig</a:t>
            </a:r>
            <a:r>
              <a:rPr lang="en-US" dirty="0"/>
              <a:t> </a:t>
            </a:r>
            <a:r>
              <a:rPr lang="en-US" dirty="0" err="1"/>
              <a:t>samengesteld</a:t>
            </a:r>
            <a:r>
              <a:rPr lang="en-US" dirty="0"/>
              <a:t>. Het </a:t>
            </a:r>
            <a:r>
              <a:rPr lang="en-US" dirty="0" err="1"/>
              <a:t>advies</a:t>
            </a:r>
            <a:r>
              <a:rPr lang="en-US" dirty="0"/>
              <a:t> is dan </a:t>
            </a:r>
            <a:r>
              <a:rPr lang="en-US" dirty="0" err="1"/>
              <a:t>ook</a:t>
            </a:r>
            <a:r>
              <a:rPr lang="en-US" dirty="0"/>
              <a:t> om de </a:t>
            </a:r>
            <a:r>
              <a:rPr lang="en-US" dirty="0" err="1"/>
              <a:t>inhoud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in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volledigheid</a:t>
            </a:r>
            <a:r>
              <a:rPr lang="en-US" dirty="0"/>
              <a:t> over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dragen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Actiepunten</a:t>
            </a:r>
            <a:r>
              <a:rPr lang="en-US" dirty="0"/>
              <a:t> </a:t>
            </a:r>
            <a:r>
              <a:rPr lang="en-US" dirty="0" err="1"/>
              <a:t>voorafgaand</a:t>
            </a:r>
            <a:r>
              <a:rPr lang="en-US" dirty="0"/>
              <a:t> de </a:t>
            </a:r>
            <a:r>
              <a:rPr lang="en-US" dirty="0" err="1"/>
              <a:t>voorlichting</a:t>
            </a:r>
            <a:r>
              <a:rPr lang="en-US" dirty="0"/>
              <a:t>: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Printen</a:t>
            </a:r>
            <a:r>
              <a:rPr lang="en-US" dirty="0"/>
              <a:t> van </a:t>
            </a:r>
            <a:r>
              <a:rPr lang="en-US" dirty="0" err="1"/>
              <a:t>handleiding</a:t>
            </a:r>
            <a:r>
              <a:rPr lang="en-US" dirty="0"/>
              <a:t> </a:t>
            </a:r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begeleiders</a:t>
            </a:r>
            <a:r>
              <a:rPr lang="en-US" dirty="0"/>
              <a:t> om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delen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theatervoorstelling</a:t>
            </a:r>
            <a:r>
              <a:rPr lang="en-US" dirty="0"/>
              <a:t> </a:t>
            </a:r>
            <a:r>
              <a:rPr lang="en-US" dirty="0" err="1"/>
              <a:t>kijken</a:t>
            </a:r>
            <a:endParaRPr lang="en-US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395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Aan het opgroeien met ziekte en zorg zitten verschillende kanten. Het belangrijkste sleutelwoord is balans. Wanneer een JMZ-situatie in </a:t>
            </a:r>
            <a:r>
              <a:rPr lang="en-NL" dirty="0" err="1"/>
              <a:t>balans</a:t>
            </a:r>
            <a:r>
              <a:rPr lang="en-NL" dirty="0"/>
              <a:t> is, </a:t>
            </a:r>
            <a:r>
              <a:rPr lang="en-NL" dirty="0" err="1"/>
              <a:t>zien</a:t>
            </a:r>
            <a:r>
              <a:rPr lang="en-NL" dirty="0"/>
              <a:t> we ook mooie dingen terugkomen. Zoals een versterkt empathisch vermogen, verhoogde zelfstandigheid en veerkracht. Binnen de familie ontstaan hechtere banden omdat je voor elkaar, en met elkaar zorgt.</a:t>
            </a:r>
          </a:p>
          <a:p>
            <a:r>
              <a:rPr lang="en-NL" dirty="0"/>
              <a:t>Als de JMZ-</a:t>
            </a:r>
            <a:r>
              <a:rPr lang="en-NL" dirty="0" err="1"/>
              <a:t>situatie</a:t>
            </a:r>
            <a:r>
              <a:rPr lang="en-NL" dirty="0"/>
              <a:t> </a:t>
            </a:r>
            <a:r>
              <a:rPr lang="en-NL" dirty="0" err="1"/>
              <a:t>uit</a:t>
            </a:r>
            <a:r>
              <a:rPr lang="en-NL" dirty="0"/>
              <a:t> </a:t>
            </a:r>
            <a:r>
              <a:rPr lang="en-NL" dirty="0" err="1"/>
              <a:t>balans</a:t>
            </a:r>
            <a:r>
              <a:rPr lang="en-NL" dirty="0"/>
              <a:t> is, </a:t>
            </a:r>
            <a:r>
              <a:rPr lang="en-NL" dirty="0" err="1"/>
              <a:t>zien</a:t>
            </a:r>
            <a:r>
              <a:rPr lang="en-NL" dirty="0"/>
              <a:t> we minder </a:t>
            </a:r>
            <a:r>
              <a:rPr lang="en-NL" dirty="0" err="1"/>
              <a:t>mooie</a:t>
            </a:r>
            <a:r>
              <a:rPr lang="en-NL" dirty="0"/>
              <a:t> </a:t>
            </a:r>
            <a:r>
              <a:rPr lang="en-NL" dirty="0" err="1"/>
              <a:t>dingen</a:t>
            </a:r>
            <a:r>
              <a:rPr lang="en-NL" dirty="0"/>
              <a:t> </a:t>
            </a:r>
            <a:r>
              <a:rPr lang="en-NL" dirty="0" err="1"/>
              <a:t>terugkomen</a:t>
            </a:r>
            <a:r>
              <a:rPr lang="en-NL" dirty="0"/>
              <a:t>. </a:t>
            </a:r>
            <a:r>
              <a:rPr lang="en-NL" dirty="0" err="1"/>
              <a:t>Zoals</a:t>
            </a:r>
            <a:r>
              <a:rPr lang="en-NL" dirty="0"/>
              <a:t> </a:t>
            </a:r>
            <a:r>
              <a:rPr lang="en-NL" dirty="0" err="1"/>
              <a:t>veel</a:t>
            </a:r>
            <a:r>
              <a:rPr lang="en-NL" dirty="0"/>
              <a:t> </a:t>
            </a:r>
            <a:r>
              <a:rPr lang="en-NL" dirty="0" err="1"/>
              <a:t>zorgen</a:t>
            </a:r>
            <a:r>
              <a:rPr lang="en-NL" dirty="0"/>
              <a:t> </a:t>
            </a:r>
            <a:r>
              <a:rPr lang="en-NL" dirty="0" err="1"/>
              <a:t>maken</a:t>
            </a:r>
            <a:r>
              <a:rPr lang="en-NL" dirty="0"/>
              <a:t>, </a:t>
            </a:r>
            <a:r>
              <a:rPr lang="en-NL" dirty="0" err="1"/>
              <a:t>weinig</a:t>
            </a:r>
            <a:r>
              <a:rPr lang="en-NL" dirty="0"/>
              <a:t> </a:t>
            </a:r>
            <a:r>
              <a:rPr lang="en-NL" dirty="0" err="1"/>
              <a:t>tijd</a:t>
            </a:r>
            <a:r>
              <a:rPr lang="en-NL" dirty="0"/>
              <a:t>, </a:t>
            </a:r>
            <a:r>
              <a:rPr lang="en-NL" dirty="0" err="1"/>
              <a:t>schuldig</a:t>
            </a:r>
            <a:r>
              <a:rPr lang="en-NL" dirty="0"/>
              <a:t> </a:t>
            </a:r>
            <a:r>
              <a:rPr lang="en-NL" dirty="0" err="1"/>
              <a:t>voelen</a:t>
            </a:r>
            <a:r>
              <a:rPr lang="en-NL" dirty="0"/>
              <a:t> </a:t>
            </a:r>
            <a:r>
              <a:rPr lang="en-NL" dirty="0" err="1"/>
              <a:t>zodra</a:t>
            </a:r>
            <a:r>
              <a:rPr lang="en-NL" dirty="0"/>
              <a:t> je </a:t>
            </a:r>
            <a:r>
              <a:rPr lang="en-NL" dirty="0" err="1"/>
              <a:t>ruimte</a:t>
            </a:r>
            <a:r>
              <a:rPr lang="en-NL" dirty="0"/>
              <a:t> </a:t>
            </a:r>
            <a:r>
              <a:rPr lang="en-NL" dirty="0" err="1"/>
              <a:t>voor</a:t>
            </a:r>
            <a:r>
              <a:rPr lang="en-NL" dirty="0"/>
              <a:t> </a:t>
            </a:r>
            <a:r>
              <a:rPr lang="en-NL" dirty="0" err="1"/>
              <a:t>jezelf</a:t>
            </a:r>
            <a:r>
              <a:rPr lang="en-NL" dirty="0"/>
              <a:t> </a:t>
            </a:r>
            <a:r>
              <a:rPr lang="en-NL" dirty="0" err="1"/>
              <a:t>inneemt</a:t>
            </a:r>
            <a:r>
              <a:rPr lang="en-NL" dirty="0"/>
              <a:t> </a:t>
            </a:r>
            <a:r>
              <a:rPr lang="en-NL" dirty="0" err="1"/>
              <a:t>en</a:t>
            </a:r>
            <a:r>
              <a:rPr lang="en-NL" dirty="0"/>
              <a:t> in </a:t>
            </a:r>
            <a:r>
              <a:rPr lang="en-NL" dirty="0" err="1"/>
              <a:t>sommige</a:t>
            </a:r>
            <a:r>
              <a:rPr lang="en-NL" dirty="0"/>
              <a:t> </a:t>
            </a:r>
            <a:r>
              <a:rPr lang="en-NL" dirty="0" err="1"/>
              <a:t>gevallen</a:t>
            </a:r>
            <a:r>
              <a:rPr lang="en-NL" dirty="0"/>
              <a:t> </a:t>
            </a:r>
            <a:r>
              <a:rPr lang="en-NL" dirty="0" err="1"/>
              <a:t>stoppen</a:t>
            </a:r>
            <a:r>
              <a:rPr lang="en-NL" dirty="0"/>
              <a:t> met school of </a:t>
            </a:r>
            <a:r>
              <a:rPr lang="en-NL" dirty="0" err="1"/>
              <a:t>opleiding</a:t>
            </a:r>
            <a:r>
              <a:rPr lang="en-NL" dirty="0"/>
              <a:t> </a:t>
            </a:r>
            <a:r>
              <a:rPr lang="en-NL" dirty="0" err="1"/>
              <a:t>omdat</a:t>
            </a:r>
            <a:r>
              <a:rPr lang="en-NL" dirty="0"/>
              <a:t> de </a:t>
            </a:r>
            <a:r>
              <a:rPr lang="en-NL" dirty="0" err="1"/>
              <a:t>zorg</a:t>
            </a:r>
            <a:r>
              <a:rPr lang="en-NL" dirty="0"/>
              <a:t> </a:t>
            </a:r>
            <a:r>
              <a:rPr lang="en-NL" dirty="0" err="1"/>
              <a:t>te</a:t>
            </a:r>
            <a:r>
              <a:rPr lang="en-NL" dirty="0"/>
              <a:t> </a:t>
            </a:r>
            <a:r>
              <a:rPr lang="en-NL" dirty="0" err="1"/>
              <a:t>zwaar</a:t>
            </a:r>
            <a:r>
              <a:rPr lang="en-NL" dirty="0"/>
              <a:t> </a:t>
            </a:r>
            <a:r>
              <a:rPr lang="en-NL" dirty="0" err="1"/>
              <a:t>wordt</a:t>
            </a:r>
            <a:r>
              <a:rPr lang="en-NL" dirty="0"/>
              <a:t>. </a:t>
            </a:r>
            <a:endParaRPr lang="en-NL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414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Maar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je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herkennen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jongere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is? (</a:t>
            </a:r>
            <a:r>
              <a:rPr lang="en-US" dirty="0" err="1"/>
              <a:t>Voorlezen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eventueel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praktijk</a:t>
            </a:r>
            <a:r>
              <a:rPr lang="en-US" dirty="0"/>
              <a:t>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224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wil</a:t>
            </a:r>
            <a:r>
              <a:rPr lang="en-US" dirty="0"/>
              <a:t> de Jonge </a:t>
            </a:r>
            <a:r>
              <a:rPr lang="en-US" dirty="0" err="1"/>
              <a:t>mantelzorger</a:t>
            </a:r>
            <a:r>
              <a:rPr lang="en-US" dirty="0"/>
              <a:t> het </a:t>
            </a:r>
            <a:r>
              <a:rPr lang="en-US" dirty="0" err="1"/>
              <a:t>liefst</a:t>
            </a:r>
            <a:r>
              <a:rPr lang="en-US" dirty="0"/>
              <a:t>? 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jongeren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herkenning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erkenning</a:t>
            </a:r>
            <a:r>
              <a:rPr lang="en-US" dirty="0"/>
              <a:t>, begrip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situatie</a:t>
            </a:r>
            <a:r>
              <a:rPr lang="en-US" dirty="0"/>
              <a:t>, </a:t>
            </a:r>
            <a:r>
              <a:rPr lang="en-US" dirty="0" err="1"/>
              <a:t>luisterend</a:t>
            </a:r>
            <a:r>
              <a:rPr lang="en-US" dirty="0"/>
              <a:t> </a:t>
            </a:r>
            <a:r>
              <a:rPr lang="en-US" dirty="0" err="1"/>
              <a:t>oor</a:t>
            </a:r>
            <a:r>
              <a:rPr lang="en-US" dirty="0"/>
              <a:t>, </a:t>
            </a:r>
            <a:r>
              <a:rPr lang="en-US" dirty="0" err="1"/>
              <a:t>steun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het (</a:t>
            </a:r>
            <a:r>
              <a:rPr lang="en-US" dirty="0" err="1"/>
              <a:t>sociale</a:t>
            </a:r>
            <a:r>
              <a:rPr lang="en-US" dirty="0"/>
              <a:t>) network, </a:t>
            </a:r>
            <a:r>
              <a:rPr lang="en-US" dirty="0" err="1"/>
              <a:t>ontspanning</a:t>
            </a:r>
            <a:r>
              <a:rPr lang="en-US" dirty="0"/>
              <a:t>, </a:t>
            </a:r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school/</a:t>
            </a:r>
            <a:r>
              <a:rPr lang="en-US" dirty="0" err="1"/>
              <a:t>opleiding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in de </a:t>
            </a:r>
            <a:r>
              <a:rPr lang="en-US" dirty="0" err="1"/>
              <a:t>verzorging</a:t>
            </a:r>
            <a:r>
              <a:rPr lang="en-US" dirty="0"/>
              <a:t> van het </a:t>
            </a:r>
            <a:r>
              <a:rPr lang="en-US" dirty="0" err="1"/>
              <a:t>zieke</a:t>
            </a:r>
            <a:r>
              <a:rPr lang="en-US" dirty="0"/>
              <a:t> </a:t>
            </a:r>
            <a:r>
              <a:rPr lang="en-US" dirty="0" err="1"/>
              <a:t>gezinslid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</a:t>
            </a:r>
            <a:r>
              <a:rPr lang="en-US" dirty="0" err="1"/>
              <a:t>laagdrempelig</a:t>
            </a:r>
            <a:r>
              <a:rPr lang="en-US" dirty="0"/>
              <a:t>. </a:t>
            </a:r>
            <a:r>
              <a:rPr lang="en-US" dirty="0" err="1"/>
              <a:t>Iedereen</a:t>
            </a:r>
            <a:r>
              <a:rPr lang="en-US" dirty="0"/>
              <a:t>, </a:t>
            </a:r>
            <a:r>
              <a:rPr lang="en-US" dirty="0" err="1"/>
              <a:t>ongeacht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- en </a:t>
            </a:r>
            <a:r>
              <a:rPr lang="en-US" dirty="0" err="1"/>
              <a:t>taakopvatting</a:t>
            </a:r>
            <a:r>
              <a:rPr lang="en-US" dirty="0"/>
              <a:t> </a:t>
            </a:r>
            <a:r>
              <a:rPr lang="en-US" dirty="0" err="1"/>
              <a:t>binnnen</a:t>
            </a:r>
            <a:r>
              <a:rPr lang="en-US" dirty="0"/>
              <a:t> je </a:t>
            </a:r>
            <a:r>
              <a:rPr lang="en-US" dirty="0" err="1"/>
              <a:t>functie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in de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behoeften</a:t>
            </a:r>
            <a:r>
              <a:rPr lang="en-US" dirty="0"/>
              <a:t> </a:t>
            </a:r>
            <a:r>
              <a:rPr lang="en-US" dirty="0" err="1"/>
              <a:t>voorzien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overige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(</a:t>
            </a:r>
            <a:r>
              <a:rPr lang="en-US" dirty="0" err="1"/>
              <a:t>schuingedrukt</a:t>
            </a:r>
            <a:r>
              <a:rPr lang="en-US" dirty="0"/>
              <a:t>) is er </a:t>
            </a:r>
            <a:r>
              <a:rPr lang="en-US" dirty="0" err="1"/>
              <a:t>vaak</a:t>
            </a:r>
            <a:r>
              <a:rPr lang="en-US" dirty="0"/>
              <a:t> wat </a:t>
            </a:r>
            <a:r>
              <a:rPr lang="en-US" dirty="0" err="1"/>
              <a:t>diepgaandere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.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ondersteuning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geboden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door </a:t>
            </a:r>
            <a:r>
              <a:rPr lang="en-US" dirty="0" smtClean="0"/>
              <a:t>de </a:t>
            </a:r>
            <a:r>
              <a:rPr lang="en-US" dirty="0" err="1" smtClean="0"/>
              <a:t>Schoomaatschappelijk</a:t>
            </a:r>
            <a:r>
              <a:rPr lang="en-US" dirty="0" smtClean="0"/>
              <a:t> </a:t>
            </a:r>
            <a:r>
              <a:rPr lang="en-US" dirty="0" err="1" smtClean="0"/>
              <a:t>werker</a:t>
            </a:r>
            <a:r>
              <a:rPr lang="en-US" dirty="0" smtClean="0"/>
              <a:t> of de  Jonge </a:t>
            </a:r>
            <a:r>
              <a:rPr lang="en-US" dirty="0" err="1" smtClean="0"/>
              <a:t>mantelzorgconsulent</a:t>
            </a:r>
            <a:r>
              <a:rPr lang="en-US" dirty="0" smtClean="0"/>
              <a:t>. </a:t>
            </a:r>
            <a:r>
              <a:rPr lang="en-US" dirty="0" err="1"/>
              <a:t>Omdat</a:t>
            </a:r>
            <a:r>
              <a:rPr lang="en-US" dirty="0"/>
              <a:t> de </a:t>
            </a:r>
            <a:r>
              <a:rPr lang="en-US" dirty="0" err="1"/>
              <a:t>doelgroep</a:t>
            </a:r>
            <a:r>
              <a:rPr lang="en-US" dirty="0"/>
              <a:t> zo divers is, is er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one-size-fits-all </a:t>
            </a:r>
            <a:r>
              <a:rPr lang="en-US" dirty="0" err="1"/>
              <a:t>aanpak</a:t>
            </a:r>
            <a:r>
              <a:rPr lang="en-US" dirty="0"/>
              <a:t>. De </a:t>
            </a:r>
            <a:r>
              <a:rPr lang="en-US" dirty="0" err="1" smtClean="0"/>
              <a:t>Schoolmaatschappelijk</a:t>
            </a:r>
            <a:r>
              <a:rPr lang="en-US" dirty="0" smtClean="0"/>
              <a:t> </a:t>
            </a:r>
            <a:r>
              <a:rPr lang="en-US" dirty="0" err="1" smtClean="0"/>
              <a:t>werker</a:t>
            </a:r>
            <a:r>
              <a:rPr lang="en-US" dirty="0" smtClean="0"/>
              <a:t> of </a:t>
            </a:r>
            <a:r>
              <a:rPr lang="en-US" dirty="0" err="1" smtClean="0"/>
              <a:t>jinge</a:t>
            </a:r>
            <a:r>
              <a:rPr lang="en-US" dirty="0" smtClean="0"/>
              <a:t> </a:t>
            </a:r>
            <a:r>
              <a:rPr lang="en-US" dirty="0" err="1" smtClean="0"/>
              <a:t>mantelzorgondersteuner</a:t>
            </a:r>
            <a:r>
              <a:rPr lang="en-US" dirty="0" smtClean="0"/>
              <a:t> 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meedenken</a:t>
            </a:r>
            <a:r>
              <a:rPr lang="en-US" dirty="0"/>
              <a:t> en </a:t>
            </a:r>
            <a:r>
              <a:rPr lang="en-US" dirty="0" err="1"/>
              <a:t>samen</a:t>
            </a:r>
            <a:r>
              <a:rPr lang="en-US" dirty="0"/>
              <a:t> met de </a:t>
            </a:r>
            <a:r>
              <a:rPr lang="en-US" dirty="0" err="1"/>
              <a:t>jongere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wat er </a:t>
            </a:r>
            <a:r>
              <a:rPr lang="en-US" dirty="0" err="1"/>
              <a:t>nodig</a:t>
            </a:r>
            <a:r>
              <a:rPr lang="en-US" dirty="0"/>
              <a:t> is.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1941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Benoem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docent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altijd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jongeren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Misschien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merk je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hand is,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bijvoorbeeld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veranderingen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schoolprestaties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leerling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Het 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jongeren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vanzelfsprekend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over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vertellen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bepalen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kwijt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Kijk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heeft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138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+mn-lt"/>
              </a:rPr>
              <a:t/>
            </a:r>
            <a:br>
              <a:rPr lang="en-GB" dirty="0">
                <a:cs typeface="+mn-lt"/>
              </a:rPr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822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Stel jezelf en de organisatie voor. Benoem wat jij en je organisatie voor de school en jonge mantelzorgers kan betekenen.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156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, </a:t>
            </a:r>
            <a:r>
              <a:rPr lang="en-US" dirty="0" err="1"/>
              <a:t>duur</a:t>
            </a:r>
            <a:r>
              <a:rPr lang="en-US" dirty="0"/>
              <a:t>: </a:t>
            </a:r>
            <a:r>
              <a:rPr lang="en-US" dirty="0" err="1"/>
              <a:t>ongeveer</a:t>
            </a:r>
            <a:r>
              <a:rPr lang="en-US" dirty="0"/>
              <a:t> 30 </a:t>
            </a:r>
            <a:r>
              <a:rPr lang="en-US" dirty="0" err="1"/>
              <a:t>minuten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492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Uitleg van de term Jonge mantelzorg. </a:t>
            </a:r>
            <a:r>
              <a:rPr lang="en-US" dirty="0" err="1"/>
              <a:t>Beschrijf</a:t>
            </a:r>
            <a:r>
              <a:rPr lang="en-US" dirty="0"/>
              <a:t> de </a:t>
            </a:r>
            <a:r>
              <a:rPr lang="en-US" dirty="0" err="1"/>
              <a:t>definitie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eventueel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praktijk</a:t>
            </a:r>
            <a:r>
              <a:rPr lang="en-US" dirty="0"/>
              <a:t>.</a:t>
            </a:r>
            <a:endParaRPr lang="en-NL" dirty="0"/>
          </a:p>
          <a:p>
            <a:endParaRPr lang="en-NL" dirty="0"/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mantelzorgers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jongeren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t/m 24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opgroeien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familielid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chronisch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gehandicapt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psychische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aandoening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heeft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ouder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bijvoorbeeld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kanker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autisme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depressie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verslaving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hand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ongeveer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op de 4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jongeren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Nederland.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mantelzorgers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verantwoordelijkheden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taken 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leeftijd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Misschien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 in het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huishouden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tolken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máken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haarfijn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spanning of het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verdriet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aanvoelt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mantelzorgers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minder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schoolwerk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vrienden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hobby’s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leeftijdsgenoten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van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vermoeidheidsklachten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stress,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concentratieproblemen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slaaptekort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jongeren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eigen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bijzonder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opzadelen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Of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schamen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Hierdoor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makkelijk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hulp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L" dirty="0"/>
              <a:t>*Benadruk verschil volwassen vs jonge mantelzorg (zorgen doen, zorgen maken en soms ook over de dingen die ze niet doen: zoals vrienden en vriendinnen thuis uitnodigen)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9896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houdt</a:t>
            </a:r>
            <a:r>
              <a:rPr lang="en-US" dirty="0"/>
              <a:t> de pilot in? Lees de </a:t>
            </a:r>
            <a:r>
              <a:rPr lang="en-US" dirty="0" err="1"/>
              <a:t>punten</a:t>
            </a:r>
            <a:r>
              <a:rPr lang="en-US" dirty="0"/>
              <a:t> </a:t>
            </a:r>
            <a:r>
              <a:rPr lang="en-US" dirty="0" err="1"/>
              <a:t>voor</a:t>
            </a:r>
            <a:r>
              <a:rPr lang="en-US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634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Saskia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verhaal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vertellen</a:t>
            </a:r>
            <a:r>
              <a:rPr lang="en-US" baseline="0" dirty="0" smtClean="0"/>
              <a:t>.  Na de </a:t>
            </a:r>
            <a:r>
              <a:rPr lang="en-US" baseline="0" dirty="0" err="1" smtClean="0"/>
              <a:t>theatervoosrtelling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ruimte</a:t>
            </a:r>
            <a:r>
              <a:rPr lang="en-US" baseline="0" dirty="0" smtClean="0"/>
              <a:t> om van </a:t>
            </a:r>
            <a:r>
              <a:rPr lang="en-US" baseline="0" dirty="0" err="1" smtClean="0"/>
              <a:t>alles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Saskia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vragen</a:t>
            </a:r>
            <a:r>
              <a:rPr lang="en-US" baseline="0" dirty="0" smtClean="0"/>
              <a:t>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229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doelstellingen</a:t>
            </a:r>
            <a:r>
              <a:rPr lang="en-US" dirty="0"/>
              <a:t> </a:t>
            </a:r>
            <a:r>
              <a:rPr lang="en-US" dirty="0" err="1"/>
              <a:t>bijbehorend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pilot. </a:t>
            </a:r>
            <a:r>
              <a:rPr lang="en-US" dirty="0" err="1"/>
              <a:t>Benoem</a:t>
            </a:r>
            <a:r>
              <a:rPr lang="en-US" dirty="0"/>
              <a:t> de </a:t>
            </a:r>
            <a:r>
              <a:rPr lang="en-US" dirty="0" err="1"/>
              <a:t>punten</a:t>
            </a:r>
            <a:r>
              <a:rPr lang="en-US" dirty="0"/>
              <a:t> in de slide.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227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voorstelling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heeft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gespeeld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klassen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middelbare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scholen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Nederland. Na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afloop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voorstelling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begeleidden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acteurs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klassen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naprogramma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Op basis van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ervaringen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lespakket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samengesteld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starten</a:t>
            </a:r>
            <a:r>
              <a:rPr lang="en-US" baseline="0" dirty="0" smtClean="0"/>
              <a:t> we de pilot door in </a:t>
            </a:r>
            <a:r>
              <a:rPr lang="en-US" baseline="0" dirty="0" err="1" smtClean="0"/>
              <a:t>eertse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instantie</a:t>
            </a:r>
            <a:r>
              <a:rPr lang="en-US" baseline="0" dirty="0" smtClean="0"/>
              <a:t> (de </a:t>
            </a:r>
            <a:r>
              <a:rPr lang="en-US" baseline="0" dirty="0" err="1" smtClean="0"/>
              <a:t>gedeeltelijk</a:t>
            </a:r>
            <a:r>
              <a:rPr lang="en-US" baseline="0" dirty="0" smtClean="0"/>
              <a:t> online ) les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over JMZ in de twee TL </a:t>
            </a:r>
            <a:r>
              <a:rPr lang="en-US" baseline="0" dirty="0" err="1" smtClean="0"/>
              <a:t>brugklassen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door de online </a:t>
            </a:r>
            <a:r>
              <a:rPr lang="en-US" baseline="0" dirty="0" err="1" smtClean="0"/>
              <a:t>theatervoorstelling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bekijken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daarna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werkvormen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zetten</a:t>
            </a:r>
            <a:r>
              <a:rPr lang="en-US" baseline="0" dirty="0" smtClean="0"/>
              <a:t> om 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bespreken</a:t>
            </a:r>
            <a:r>
              <a:rPr lang="en-US" baseline="0" dirty="0" smtClean="0"/>
              <a:t>. Bianca (</a:t>
            </a:r>
            <a:r>
              <a:rPr lang="en-US" baseline="0" dirty="0" err="1" smtClean="0"/>
              <a:t>schoolmaatschappelijk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werker</a:t>
            </a:r>
            <a:r>
              <a:rPr lang="en-US" baseline="0" dirty="0" smtClean="0"/>
              <a:t> van de Schans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mede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verzorgen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Docenten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terecht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advies</a:t>
            </a:r>
            <a:r>
              <a:rPr lang="en-US" baseline="0" dirty="0" smtClean="0"/>
              <a:t> en JMZ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terecht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aanlopen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hun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verhaal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kwijt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willen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425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JMZ </a:t>
            </a:r>
            <a:r>
              <a:rPr lang="en-US" dirty="0" err="1" smtClean="0"/>
              <a:t>consulent</a:t>
            </a:r>
            <a:r>
              <a:rPr lang="en-US" dirty="0" smtClean="0"/>
              <a:t> is in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geval</a:t>
            </a:r>
            <a:r>
              <a:rPr lang="en-US" dirty="0" smtClean="0"/>
              <a:t> Bianca, de </a:t>
            </a:r>
            <a:r>
              <a:rPr lang="en-US" dirty="0" err="1" smtClean="0"/>
              <a:t>Schoolmaatschappelijk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werker</a:t>
            </a:r>
            <a:r>
              <a:rPr lang="en-US" baseline="0" dirty="0" smtClean="0"/>
              <a:t>. Het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pilot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elkaar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proberen</a:t>
            </a:r>
            <a:r>
              <a:rPr lang="en-US" baseline="0" dirty="0" smtClean="0"/>
              <a:t> wat het </a:t>
            </a:r>
            <a:r>
              <a:rPr lang="en-US" baseline="0" dirty="0" err="1" smtClean="0"/>
              <a:t>beste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werkt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1307D-D1A7-5E40-BBC6-B1B63070195B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497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BA77E-51B5-4190-969C-11146A630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E3B92C-3075-4F10-8440-829CC8D7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90A9EE-CF7A-4053-BE36-E2C1FB21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49FEBA-990C-4300-BDB9-DE3AE57E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45CAD-2D64-4DD3-9362-FDDFCFD7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AE0C7-EA67-4A01-AD20-98582EB3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07759-7039-4619-B4A5-E99F616E9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36EC04-3EFD-424A-A96D-5967DCC1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9A6800-587A-4F6A-BB9D-FD70491A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EEF5AF-6592-45E1-AE2D-05E361EE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40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610E253-7C00-4679-AF3F-A1D4BEFA8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2CE63B-97EE-4027-972F-4A2301C8A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7120BC-7DAA-43FC-9EAB-E65F5626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ECD68C-783C-4A9C-B2CC-8FD6D426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1CDB5E-2E6C-4027-BBF0-BE0D026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71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25FDF-E6E5-4938-8AB1-DA5813EA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143DB-2769-4D61-AF49-131CC665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5438B7-0237-490F-9FEF-91837E70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7DDA8A-CF96-49D6-A0AC-101E86F5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FCFAE7-0F68-4A8A-B1B5-D34351C5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18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C96C1-023D-4203-B86E-BE2D691E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6929DB-C15E-4BF5-B9B3-FC80CB61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6F5F1E-1F3A-4D48-9D32-8EB7A080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8AF4A7-1789-4DFB-BF09-784491A0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35BDFB-2FD8-4AC1-B170-CCC5582E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4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AE2B8-A681-444D-AA2B-A98860DF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877160-DA46-46EB-824C-F01D20B55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156A17-0B78-432D-B9C1-F40791413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63FD1D-BDA2-467E-ADC3-7E6ED08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1C0953-ECA1-48C8-9204-5B0BFEE0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987427-A8D9-4EC6-8C6E-E8277CED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0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9E7BE-342A-4B8F-A61A-50BF37A0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CB7A96-1FB3-430C-B9FD-42E17C78B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77C906-9C69-4961-A59F-DDC6FFEF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5A1165-3CD0-4870-9277-74B3288B9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C8D6E3-B67C-46B2-AC84-ED3C379BD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60558B-12A8-4C61-A13E-F90A68C2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02A114-8F81-4504-950C-C6884105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77B52E-37AB-4BBB-8C22-0E441745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77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DFEA5-7167-4C2E-9137-ECAE92A7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EE2C7A-E673-435F-B3DF-320C49F4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F2B087-CF94-4032-8A4E-7A722255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D720B0-8F7A-441F-9B7D-BE428686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6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4F8EBAA-0405-4E5A-9CB6-D94B461E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D0CF437-F180-42D4-9273-D52E7D14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DF61C2-7974-4321-9157-5216A5B9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75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F96B3-3A99-4FE1-A583-17AF5B8E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3315E7-E224-4486-A475-761949BA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581B49-1B70-4520-AF40-9FD239A25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5A884A-84CC-4504-9B42-C0E10303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1CE90E-486D-4A93-BD70-48B76BDC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243C4B-29CD-4DDE-BCCF-D199E82E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44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23BC0-D8FD-4835-A0D2-4784255F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DD59BB-FBDD-4B3B-B110-57701FF38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3A0D67-94AB-43BA-B859-1E06D447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3F6865-1DEE-427D-B4FF-99CA4DF4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7D34E0-6DD7-42A6-B2F7-F0706BDF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2E586D-3EE9-4144-8C90-A14C8AC0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14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39A802-E945-4DB8-BCD4-463E2A5C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47F580-9631-4195-8ABC-72E9627C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D34A1-A635-4E21-B0E8-E843DF9F8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3F1D-20ED-4E57-8AB9-9A810F71E263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D56B7-A3A2-48EC-B519-18180957A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D4D93-8BDB-4477-B965-E38668E5F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8351-FCCA-4656-ABB0-F8B756C207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0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link.springer.com/article/10.1007/s10560-021-00790-9?fbclid=IwAR1Uk8UphHFoqoM2QK7nSbwHIMDgOY7gg9u_HYG7GkWHZdZXq_3ge5WAqZ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www.mipwesterkwartier.nl/scholen" TargetMode="External"/><Relationship Id="rId4" Type="http://schemas.openxmlformats.org/officeDocument/2006/relationships/hyperlink" Target="https://www.mipwesterkwartier.nl/scholen/signalere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rijksoverheid.nl/onderwerpen/vsv/aanpak-voortijdig-schoolverlaten-vsv" TargetMode="External"/><Relationship Id="rId4" Type="http://schemas.openxmlformats.org/officeDocument/2006/relationships/hyperlink" Target="https://www.scp.nl/publicaties/publicaties/2020/02/12/bezorgd-naar-schoo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link.springer.com/article/10.1007/s10560-021-00790-9?fbclid=IwAR1Uk8UphHFoqoM2QK7nSbwHIMDgOY7gg9u_HYG7GkWHZdZXq_3ge5WAqZ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CC26D5E-FD42-4E7A-9B6B-F2CCE4ADF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6" y="4946814"/>
            <a:ext cx="2502416" cy="136071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032A7453-8A4B-4E79-9C10-73899DE44842}"/>
              </a:ext>
            </a:extLst>
          </p:cNvPr>
          <p:cNvSpPr/>
          <p:nvPr/>
        </p:nvSpPr>
        <p:spPr>
          <a:xfrm>
            <a:off x="-25167" y="0"/>
            <a:ext cx="12306650" cy="201336"/>
          </a:xfrm>
          <a:prstGeom prst="rect">
            <a:avLst/>
          </a:prstGeom>
          <a:solidFill>
            <a:srgbClr val="D60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D474C2D-D7E3-4D09-8A48-2533468BF55B}"/>
              </a:ext>
            </a:extLst>
          </p:cNvPr>
          <p:cNvSpPr/>
          <p:nvPr/>
        </p:nvSpPr>
        <p:spPr>
          <a:xfrm>
            <a:off x="0" y="6665053"/>
            <a:ext cx="12306650" cy="201336"/>
          </a:xfrm>
          <a:prstGeom prst="rect">
            <a:avLst/>
          </a:prstGeom>
          <a:solidFill>
            <a:srgbClr val="D60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BF4F0E-E71C-4781-8F2D-BCF0F7E72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9"/>
          <a:stretch/>
        </p:blipFill>
        <p:spPr>
          <a:xfrm>
            <a:off x="5486400" y="246423"/>
            <a:ext cx="6705600" cy="63600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BCA442A-598A-4EC0-AB81-2AE0755E44C3}"/>
              </a:ext>
            </a:extLst>
          </p:cNvPr>
          <p:cNvSpPr txBox="1"/>
          <p:nvPr/>
        </p:nvSpPr>
        <p:spPr>
          <a:xfrm>
            <a:off x="360947" y="717177"/>
            <a:ext cx="6292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JMZ-</a:t>
            </a:r>
            <a:r>
              <a:rPr lang="en-US" sz="4000" b="1" dirty="0" err="1"/>
              <a:t>Vriendelijke</a:t>
            </a:r>
            <a:r>
              <a:rPr lang="en-US" sz="4000" b="1" dirty="0"/>
              <a:t> School</a:t>
            </a:r>
          </a:p>
          <a:p>
            <a:pPr algn="ctr"/>
            <a:r>
              <a:rPr lang="en-US" sz="2400" dirty="0" err="1"/>
              <a:t>Voorlichting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docenten</a:t>
            </a:r>
            <a:endParaRPr lang="nl-NL" sz="24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4" y="3753638"/>
            <a:ext cx="2419350" cy="6762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0" y="1794395"/>
            <a:ext cx="3226762" cy="17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8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Verschillende kanten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116" y="2091106"/>
            <a:ext cx="9648669" cy="355367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b="1" dirty="0"/>
              <a:t>Mooi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/>
              <a:t>Empathisch</a:t>
            </a:r>
            <a:r>
              <a:rPr lang="en-US" sz="2200" dirty="0"/>
              <a:t> </a:t>
            </a:r>
            <a:r>
              <a:rPr lang="en-US" sz="2200" dirty="0" err="1"/>
              <a:t>vermogen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/>
              <a:t>Verhoogde</a:t>
            </a:r>
            <a:r>
              <a:rPr lang="en-US" sz="2200" dirty="0"/>
              <a:t> </a:t>
            </a:r>
            <a:r>
              <a:rPr lang="en-US" sz="2200" dirty="0" err="1"/>
              <a:t>zelfstandigheid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veerkracht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/>
              <a:t>Hechtere</a:t>
            </a:r>
            <a:r>
              <a:rPr lang="en-US" sz="2200" dirty="0"/>
              <a:t> </a:t>
            </a:r>
            <a:r>
              <a:rPr lang="en-US" sz="2200" dirty="0" err="1"/>
              <a:t>familiebanden</a:t>
            </a:r>
            <a:endParaRPr lang="en-US" sz="2200" dirty="0"/>
          </a:p>
          <a:p>
            <a:pPr algn="l"/>
            <a:endParaRPr lang="en-US" sz="2800" dirty="0"/>
          </a:p>
          <a:p>
            <a:pPr algn="l"/>
            <a:r>
              <a:rPr lang="en-US" sz="2800" b="1" dirty="0"/>
              <a:t>Minder </a:t>
            </a:r>
            <a:r>
              <a:rPr lang="en-US" sz="2800" b="1" dirty="0" err="1"/>
              <a:t>mooi</a:t>
            </a:r>
            <a:endParaRPr lang="en-US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err="1"/>
              <a:t>Veel</a:t>
            </a:r>
            <a:r>
              <a:rPr lang="en-US" sz="2200" dirty="0"/>
              <a:t> </a:t>
            </a:r>
            <a:r>
              <a:rPr lang="en-US" sz="2200" dirty="0" err="1"/>
              <a:t>zorgen</a:t>
            </a:r>
            <a:r>
              <a:rPr lang="en-US" sz="2200" dirty="0"/>
              <a:t> </a:t>
            </a:r>
            <a:r>
              <a:rPr lang="en-US" sz="2200" dirty="0" err="1"/>
              <a:t>maken</a:t>
            </a:r>
            <a:endParaRPr lang="en-US" sz="2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err="1"/>
              <a:t>Schuldig</a:t>
            </a:r>
            <a:r>
              <a:rPr lang="en-US" sz="2200" dirty="0"/>
              <a:t> </a:t>
            </a:r>
            <a:r>
              <a:rPr lang="en-US" sz="2200" dirty="0" err="1"/>
              <a:t>voelen</a:t>
            </a:r>
            <a:r>
              <a:rPr lang="en-US" sz="22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err="1"/>
              <a:t>Weinig</a:t>
            </a:r>
            <a:r>
              <a:rPr lang="en-US" sz="2200" dirty="0"/>
              <a:t> </a:t>
            </a:r>
            <a:r>
              <a:rPr lang="en-US" sz="2200" dirty="0" err="1"/>
              <a:t>tijd</a:t>
            </a:r>
            <a:r>
              <a:rPr lang="en-US" sz="2200" dirty="0"/>
              <a:t> </a:t>
            </a:r>
            <a:r>
              <a:rPr lang="en-US" sz="2200" dirty="0" err="1"/>
              <a:t>voor</a:t>
            </a:r>
            <a:r>
              <a:rPr lang="en-US" sz="2200" dirty="0"/>
              <a:t> hobby’s, sport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vrije</a:t>
            </a:r>
            <a:r>
              <a:rPr lang="en-US" sz="2200" dirty="0"/>
              <a:t> </a:t>
            </a:r>
            <a:r>
              <a:rPr lang="en-US" sz="2200" dirty="0" err="1"/>
              <a:t>tijd</a:t>
            </a:r>
            <a:endParaRPr lang="en-US" sz="2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err="1"/>
              <a:t>Terugtrekken</a:t>
            </a:r>
            <a:r>
              <a:rPr lang="en-US" sz="2200" dirty="0"/>
              <a:t> </a:t>
            </a:r>
            <a:r>
              <a:rPr lang="en-US" sz="2200" dirty="0" err="1"/>
              <a:t>uit</a:t>
            </a:r>
            <a:r>
              <a:rPr lang="en-US" sz="2200" dirty="0"/>
              <a:t> </a:t>
            </a:r>
            <a:r>
              <a:rPr lang="en-US" sz="2200" dirty="0" err="1"/>
              <a:t>sociale</a:t>
            </a:r>
            <a:r>
              <a:rPr lang="en-US" sz="2200" dirty="0"/>
              <a:t> </a:t>
            </a:r>
            <a:r>
              <a:rPr lang="en-US" sz="2200" dirty="0" err="1"/>
              <a:t>activiteiten</a:t>
            </a:r>
            <a:endParaRPr lang="en-US" sz="2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err="1"/>
              <a:t>Stoppen</a:t>
            </a:r>
            <a:r>
              <a:rPr lang="en-US" sz="2200" dirty="0"/>
              <a:t> met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800" b="1" dirty="0"/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18E02-6B5F-0A47-9641-062C269AE64A}"/>
              </a:ext>
            </a:extLst>
          </p:cNvPr>
          <p:cNvSpPr txBox="1"/>
          <p:nvPr/>
        </p:nvSpPr>
        <p:spPr>
          <a:xfrm>
            <a:off x="6921031" y="2536537"/>
            <a:ext cx="4658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3200" i="1" dirty="0" smtClean="0"/>
          </a:p>
          <a:p>
            <a:r>
              <a:rPr lang="en-NL" sz="3200" i="1" dirty="0" smtClean="0"/>
              <a:t>Balans </a:t>
            </a:r>
            <a:r>
              <a:rPr lang="en-NL" sz="3200" i="1" dirty="0"/>
              <a:t>is het sleutelwoord!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99" y="1613082"/>
            <a:ext cx="1803124" cy="95604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" y="1768634"/>
            <a:ext cx="1855430" cy="38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Signalen dat iemand  uit balans 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331" y="2173574"/>
            <a:ext cx="9648669" cy="3553674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Teruggetrokken gedrag of terugtrekken uit sociale activiteiten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Risicovol gedrag (bijvoorbeeld drugsgebruik)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Concentratieproblemen (afgeleid zijn)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Eerder weggaan, of juist te laat komen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Verdriet of boosheid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Lichamelijke klachten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Slaapproblemen en vermoeidheid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Verandering in schoolprestaties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800" dirty="0"/>
              <a:t>Geen tijd voor hobby’s, huiswerk en sociale activiteiten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800" b="1" dirty="0"/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10" y="1704109"/>
            <a:ext cx="1770838" cy="9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5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Wat wil een JMZ?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331" y="2173574"/>
            <a:ext cx="9648669" cy="35536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/>
              <a:t>Herkenning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erkenning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Begrip </a:t>
            </a:r>
            <a:r>
              <a:rPr lang="en-US" sz="2200" dirty="0" err="1"/>
              <a:t>voor</a:t>
            </a:r>
            <a:r>
              <a:rPr lang="en-US" sz="2200" dirty="0"/>
              <a:t> de </a:t>
            </a:r>
            <a:r>
              <a:rPr lang="en-US" sz="2200" dirty="0" err="1"/>
              <a:t>situatie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err="1"/>
              <a:t>Luisterend</a:t>
            </a:r>
            <a:r>
              <a:rPr lang="en-US" sz="2200" dirty="0"/>
              <a:t> </a:t>
            </a:r>
            <a:r>
              <a:rPr lang="en-US" sz="2200" dirty="0" err="1"/>
              <a:t>oor</a:t>
            </a: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err="1"/>
              <a:t>Steun</a:t>
            </a:r>
            <a:r>
              <a:rPr lang="en-US" sz="2200" i="1" dirty="0"/>
              <a:t> </a:t>
            </a:r>
            <a:r>
              <a:rPr lang="en-US" sz="2200" i="1" dirty="0" err="1"/>
              <a:t>vanuit</a:t>
            </a:r>
            <a:r>
              <a:rPr lang="en-US" sz="2200" i="1" dirty="0"/>
              <a:t> het </a:t>
            </a:r>
            <a:r>
              <a:rPr lang="en-US" sz="2200" i="1" dirty="0" err="1"/>
              <a:t>netwerk</a:t>
            </a:r>
            <a:endParaRPr lang="en-US" sz="22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err="1"/>
              <a:t>Ontspanning</a:t>
            </a:r>
            <a:endParaRPr lang="en-US" sz="22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err="1"/>
              <a:t>Hulp</a:t>
            </a:r>
            <a:r>
              <a:rPr lang="en-US" sz="2200" i="1" dirty="0"/>
              <a:t> </a:t>
            </a:r>
            <a:r>
              <a:rPr lang="en-US" sz="2200" i="1" dirty="0" err="1"/>
              <a:t>bij</a:t>
            </a:r>
            <a:r>
              <a:rPr lang="en-US" sz="2200" i="1" dirty="0"/>
              <a:t> school/</a:t>
            </a:r>
            <a:r>
              <a:rPr lang="en-US" sz="2200" i="1" dirty="0" err="1"/>
              <a:t>opleiding</a:t>
            </a:r>
            <a:endParaRPr lang="en-US" sz="22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i="1" dirty="0" err="1"/>
              <a:t>Ondersteuning</a:t>
            </a:r>
            <a:r>
              <a:rPr lang="en-US" sz="2200" i="1" dirty="0"/>
              <a:t> in de </a:t>
            </a:r>
            <a:r>
              <a:rPr lang="en-US" sz="2200" i="1" dirty="0" err="1" smtClean="0"/>
              <a:t>verzorging</a:t>
            </a:r>
            <a:r>
              <a:rPr lang="en-US" sz="2200" i="1" dirty="0" smtClean="0"/>
              <a:t> </a:t>
            </a:r>
            <a:r>
              <a:rPr lang="en-US" sz="2200" i="1" dirty="0"/>
              <a:t>van het </a:t>
            </a:r>
            <a:r>
              <a:rPr lang="en-US" sz="2200" i="1" dirty="0" err="1"/>
              <a:t>zieke</a:t>
            </a:r>
            <a:r>
              <a:rPr lang="en-US" sz="2200" i="1" dirty="0"/>
              <a:t> </a:t>
            </a:r>
            <a:r>
              <a:rPr lang="en-US" sz="2200" i="1" dirty="0" err="1"/>
              <a:t>gezinslid</a:t>
            </a:r>
            <a:endParaRPr lang="en-US" sz="22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800" b="1" dirty="0"/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95" y="1786386"/>
            <a:ext cx="1825600" cy="9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5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Wat kan je doen?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949" y="2365691"/>
            <a:ext cx="9797141" cy="381677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err="1"/>
              <a:t>Herkenning</a:t>
            </a:r>
            <a:r>
              <a:rPr lang="en-US" sz="3000" dirty="0"/>
              <a:t> en </a:t>
            </a:r>
            <a:r>
              <a:rPr lang="en-US" sz="3000" dirty="0" err="1"/>
              <a:t>erkenning</a:t>
            </a:r>
            <a:r>
              <a:rPr lang="en-US" sz="3000" dirty="0"/>
              <a:t>: </a:t>
            </a:r>
            <a:r>
              <a:rPr lang="en-US" sz="3000" dirty="0" err="1"/>
              <a:t>Leerlingen</a:t>
            </a:r>
            <a:r>
              <a:rPr lang="en-US" sz="3000" dirty="0"/>
              <a:t> die </a:t>
            </a:r>
            <a:r>
              <a:rPr lang="en-US" sz="3000" dirty="0" err="1"/>
              <a:t>erkenning</a:t>
            </a:r>
            <a:r>
              <a:rPr lang="en-US" sz="3000" dirty="0"/>
              <a:t> dan </a:t>
            </a:r>
            <a:r>
              <a:rPr lang="en-US" sz="3000" dirty="0" err="1"/>
              <a:t>wel</a:t>
            </a:r>
            <a:r>
              <a:rPr lang="en-US" sz="3000" dirty="0"/>
              <a:t> </a:t>
            </a:r>
            <a:r>
              <a:rPr lang="en-US" sz="3000" dirty="0" err="1"/>
              <a:t>ondersteuning</a:t>
            </a:r>
            <a:r>
              <a:rPr lang="en-US" sz="3000" dirty="0"/>
              <a:t> </a:t>
            </a:r>
            <a:r>
              <a:rPr lang="en-US" sz="3000" dirty="0" err="1"/>
              <a:t>ontvangen</a:t>
            </a:r>
            <a:r>
              <a:rPr lang="en-US" sz="3000" dirty="0"/>
              <a:t> </a:t>
            </a:r>
            <a:r>
              <a:rPr lang="en-US" sz="3000" dirty="0" err="1"/>
              <a:t>presteren</a:t>
            </a:r>
            <a:r>
              <a:rPr lang="en-US" sz="3000" dirty="0"/>
              <a:t> </a:t>
            </a:r>
            <a:r>
              <a:rPr lang="en-US" sz="3000" dirty="0" err="1"/>
              <a:t>beter</a:t>
            </a:r>
            <a:r>
              <a:rPr lang="en-US" sz="3000" dirty="0"/>
              <a:t>, </a:t>
            </a:r>
            <a:r>
              <a:rPr lang="en-US" sz="3000" dirty="0" err="1"/>
              <a:t>verzuimen</a:t>
            </a:r>
            <a:r>
              <a:rPr lang="en-US" sz="3000" dirty="0"/>
              <a:t> minder en </a:t>
            </a:r>
            <a:r>
              <a:rPr lang="en-US" sz="3000" dirty="0" err="1"/>
              <a:t>maken</a:t>
            </a:r>
            <a:r>
              <a:rPr lang="en-US" sz="3000" dirty="0"/>
              <a:t> </a:t>
            </a:r>
            <a:r>
              <a:rPr lang="en-US" sz="3000" dirty="0" err="1" smtClean="0"/>
              <a:t>zich</a:t>
            </a:r>
            <a:r>
              <a:rPr lang="en-US" sz="3000" dirty="0" smtClean="0"/>
              <a:t> minder </a:t>
            </a:r>
            <a:r>
              <a:rPr lang="en-US" sz="3000" dirty="0" err="1"/>
              <a:t>zorgen</a:t>
            </a:r>
            <a:r>
              <a:rPr lang="en-US" sz="3000" dirty="0"/>
              <a:t>*</a:t>
            </a:r>
            <a:endParaRPr lang="nl-NL" dirty="0"/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Je </a:t>
            </a:r>
            <a:r>
              <a:rPr lang="en-US" sz="3000" dirty="0" err="1"/>
              <a:t>kunt</a:t>
            </a:r>
            <a:r>
              <a:rPr lang="en-US" sz="3000" dirty="0"/>
              <a:t> pas </a:t>
            </a:r>
            <a:r>
              <a:rPr lang="en-US" sz="3000" dirty="0" err="1"/>
              <a:t>signaleren</a:t>
            </a:r>
            <a:r>
              <a:rPr lang="en-US" sz="3000" dirty="0"/>
              <a:t> en </a:t>
            </a:r>
            <a:r>
              <a:rPr lang="en-US" sz="3000" dirty="0" err="1"/>
              <a:t>kijken</a:t>
            </a:r>
            <a:r>
              <a:rPr lang="en-US" sz="3000" dirty="0"/>
              <a:t> of er </a:t>
            </a:r>
            <a:r>
              <a:rPr lang="en-US" sz="3000" dirty="0" err="1"/>
              <a:t>behoefte</a:t>
            </a:r>
            <a:r>
              <a:rPr lang="en-US" sz="3000" dirty="0"/>
              <a:t> is </a:t>
            </a:r>
            <a:r>
              <a:rPr lang="en-US" sz="3000" dirty="0" err="1"/>
              <a:t>aan</a:t>
            </a:r>
            <a:r>
              <a:rPr lang="en-US" sz="3000" dirty="0"/>
              <a:t> extra </a:t>
            </a:r>
            <a:r>
              <a:rPr lang="en-US" sz="3000" dirty="0" err="1"/>
              <a:t>ondersteuning</a:t>
            </a:r>
            <a:r>
              <a:rPr lang="en-US" sz="3000" dirty="0"/>
              <a:t> </a:t>
            </a:r>
            <a:r>
              <a:rPr lang="en-US" sz="3000" dirty="0" err="1"/>
              <a:t>als</a:t>
            </a:r>
            <a:r>
              <a:rPr lang="en-US" sz="3000" dirty="0"/>
              <a:t> je </a:t>
            </a:r>
            <a:r>
              <a:rPr lang="en-US" sz="3000" dirty="0" smtClean="0"/>
              <a:t>het </a:t>
            </a:r>
            <a:r>
              <a:rPr lang="en-US" sz="3000" dirty="0" err="1"/>
              <a:t>gesprek</a:t>
            </a:r>
            <a:r>
              <a:rPr lang="en-US" sz="3000" dirty="0"/>
              <a:t> </a:t>
            </a:r>
            <a:r>
              <a:rPr lang="en-US" sz="3000" dirty="0" err="1"/>
              <a:t>aangaat</a:t>
            </a:r>
            <a:endParaRPr lang="en-NL" sz="3000" dirty="0">
              <a:ea typeface="Calibri" panose="020F0502020204030204"/>
              <a:cs typeface="Calibri" panose="020F0502020204030204"/>
            </a:endParaRP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err="1"/>
              <a:t>Meeste</a:t>
            </a:r>
            <a:r>
              <a:rPr lang="en-US" sz="3000" dirty="0"/>
              <a:t> </a:t>
            </a:r>
            <a:r>
              <a:rPr lang="en-US" sz="3000" dirty="0" err="1"/>
              <a:t>jongeren</a:t>
            </a:r>
            <a:r>
              <a:rPr lang="en-US" sz="3000" dirty="0"/>
              <a:t> </a:t>
            </a:r>
            <a:r>
              <a:rPr lang="en-US" sz="3000" dirty="0" err="1"/>
              <a:t>zijn</a:t>
            </a:r>
            <a:r>
              <a:rPr lang="en-US" sz="3000" dirty="0"/>
              <a:t> </a:t>
            </a:r>
            <a:r>
              <a:rPr lang="en-US" sz="3000" dirty="0" err="1"/>
              <a:t>zich</a:t>
            </a:r>
            <a:r>
              <a:rPr lang="en-US" sz="3000" dirty="0"/>
              <a:t> </a:t>
            </a:r>
            <a:r>
              <a:rPr lang="en-US" sz="3000" dirty="0" err="1"/>
              <a:t>niet</a:t>
            </a:r>
            <a:r>
              <a:rPr lang="en-US" sz="3000" dirty="0"/>
              <a:t> </a:t>
            </a:r>
            <a:r>
              <a:rPr lang="en-US" sz="3000" dirty="0" err="1"/>
              <a:t>bewust</a:t>
            </a:r>
            <a:endParaRPr lang="en-NL" sz="3000" dirty="0">
              <a:ea typeface="Calibri" panose="020F0502020204030204"/>
              <a:cs typeface="Calibri" panose="020F0502020204030204"/>
            </a:endParaRP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Het </a:t>
            </a:r>
            <a:r>
              <a:rPr lang="en-US" sz="3000" dirty="0" err="1"/>
              <a:t>bespreekbaar</a:t>
            </a:r>
            <a:r>
              <a:rPr lang="en-US" sz="3000" dirty="0"/>
              <a:t> </a:t>
            </a:r>
            <a:r>
              <a:rPr lang="en-US" sz="3000" dirty="0" err="1"/>
              <a:t>maken</a:t>
            </a:r>
            <a:r>
              <a:rPr lang="en-US" sz="3000" dirty="0"/>
              <a:t> </a:t>
            </a:r>
            <a:r>
              <a:rPr lang="en-US" sz="3000" dirty="0" err="1"/>
              <a:t>verlaagd</a:t>
            </a:r>
            <a:r>
              <a:rPr lang="en-US" sz="3000" dirty="0"/>
              <a:t> de </a:t>
            </a:r>
            <a:r>
              <a:rPr lang="en-US" sz="3000" dirty="0" err="1"/>
              <a:t>drempel</a:t>
            </a:r>
            <a:r>
              <a:rPr lang="en-US" sz="3000" dirty="0"/>
              <a:t> om </a:t>
            </a:r>
            <a:r>
              <a:rPr lang="en-US" sz="3000" dirty="0" err="1"/>
              <a:t>hulp</a:t>
            </a:r>
            <a:r>
              <a:rPr lang="en-US" sz="3000" dirty="0"/>
              <a:t> </a:t>
            </a:r>
            <a:r>
              <a:rPr lang="en-US" sz="3000" dirty="0" err="1"/>
              <a:t>te</a:t>
            </a:r>
            <a:r>
              <a:rPr lang="en-US" sz="3000" dirty="0"/>
              <a:t> </a:t>
            </a:r>
            <a:r>
              <a:rPr lang="en-US" sz="3000" dirty="0" err="1"/>
              <a:t>vragen</a:t>
            </a:r>
            <a:endParaRPr lang="en-NL" sz="3000" dirty="0">
              <a:ea typeface="Calibri" panose="020F0502020204030204"/>
              <a:cs typeface="Calibri" panose="020F0502020204030204"/>
            </a:endParaRP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err="1"/>
              <a:t>Jouw</a:t>
            </a:r>
            <a:r>
              <a:rPr lang="en-US" sz="3000" dirty="0"/>
              <a:t> </a:t>
            </a:r>
            <a:r>
              <a:rPr lang="en-US" sz="3000" dirty="0" err="1"/>
              <a:t>steun</a:t>
            </a:r>
            <a:r>
              <a:rPr lang="en-US" sz="3000" dirty="0"/>
              <a:t> </a:t>
            </a:r>
            <a:r>
              <a:rPr lang="en-US" sz="3000" dirty="0" err="1"/>
              <a:t>maakt</a:t>
            </a:r>
            <a:r>
              <a:rPr lang="en-US" sz="3000" dirty="0"/>
              <a:t> het </a:t>
            </a:r>
            <a:r>
              <a:rPr lang="en-US" sz="3000" dirty="0" err="1"/>
              <a:t>verschil</a:t>
            </a:r>
            <a:r>
              <a:rPr lang="en-US" sz="3000" dirty="0"/>
              <a:t>!</a:t>
            </a:r>
            <a:endParaRPr lang="en-NL" sz="3000" dirty="0">
              <a:ea typeface="Calibri" panose="020F0502020204030204"/>
              <a:cs typeface="Calibri" panose="020F0502020204030204"/>
            </a:endParaRP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 err="1"/>
              <a:t>Theatervoorstelling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opdrachten</a:t>
            </a:r>
            <a:r>
              <a:rPr lang="en-US" sz="3000" dirty="0"/>
              <a:t> is </a:t>
            </a:r>
            <a:r>
              <a:rPr lang="en-US" sz="3000" dirty="0" err="1"/>
              <a:t>een</a:t>
            </a:r>
            <a:r>
              <a:rPr lang="en-US" sz="3000" dirty="0"/>
              <a:t> </a:t>
            </a:r>
            <a:r>
              <a:rPr lang="en-US" sz="3000" dirty="0" err="1"/>
              <a:t>manier</a:t>
            </a:r>
            <a:r>
              <a:rPr lang="en-US" sz="3000" dirty="0"/>
              <a:t> om het in de </a:t>
            </a:r>
            <a:r>
              <a:rPr lang="en-US" sz="3000" dirty="0" err="1"/>
              <a:t>klas</a:t>
            </a:r>
            <a:r>
              <a:rPr lang="en-US" sz="3000" dirty="0"/>
              <a:t> </a:t>
            </a:r>
            <a:r>
              <a:rPr lang="en-US" sz="3000" dirty="0" err="1"/>
              <a:t>bespreekbaar</a:t>
            </a:r>
            <a:r>
              <a:rPr lang="en-US" sz="3000" dirty="0"/>
              <a:t> </a:t>
            </a:r>
            <a:r>
              <a:rPr lang="en-US" sz="3000" dirty="0" err="1"/>
              <a:t>te</a:t>
            </a:r>
            <a:r>
              <a:rPr lang="en-US" sz="3000" dirty="0"/>
              <a:t> </a:t>
            </a:r>
            <a:r>
              <a:rPr lang="en-US" sz="3000" dirty="0" err="1"/>
              <a:t>maken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3000" dirty="0"/>
          </a:p>
          <a:p>
            <a:pPr algn="l"/>
            <a:r>
              <a:rPr lang="nl-NL" sz="1600" dirty="0"/>
              <a:t>*</a:t>
            </a:r>
            <a:r>
              <a:rPr lang="nl-NL" sz="1600" dirty="0">
                <a:ea typeface="+mn-lt"/>
                <a:cs typeface="+mn-lt"/>
              </a:rPr>
              <a:t>Bron: </a:t>
            </a:r>
            <a:r>
              <a:rPr lang="nl-NL" sz="1600" dirty="0">
                <a:ea typeface="+mn-lt"/>
                <a:cs typeface="+mn-lt"/>
                <a:hlinkClick r:id="rId4"/>
              </a:rPr>
              <a:t>What Changes for Young Carers? A Qualitative Evaluation of the Impact of Dedicated Support Provision for Young Carers | SpringerLink</a:t>
            </a:r>
            <a:endParaRPr lang="nl-NL" sz="1600" dirty="0"/>
          </a:p>
          <a:p>
            <a:pPr lvl="0" algn="l"/>
            <a:endParaRPr lang="en-US" sz="3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NL" sz="3000" dirty="0"/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6" y="604787"/>
            <a:ext cx="1617117" cy="8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4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Wat kan je doen?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239" y="2300291"/>
            <a:ext cx="9144000" cy="28350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 algn="l"/>
            <a:r>
              <a:rPr lang="nl-NL" sz="2800" dirty="0" smtClean="0">
                <a:hlinkClick r:id="rId4"/>
              </a:rPr>
              <a:t>Ga naar onze website!</a:t>
            </a:r>
            <a:endParaRPr lang="nl-NL" sz="2800" dirty="0" smtClean="0"/>
          </a:p>
          <a:p>
            <a:pPr lvl="0" algn="l"/>
            <a:r>
              <a:rPr lang="nl-NL" sz="2800" dirty="0" smtClean="0"/>
              <a:t>www.mipwesterkwartier.nl/jonge-mantelzorgers</a:t>
            </a:r>
            <a:endParaRPr lang="nl-NL" sz="2800" dirty="0" smtClean="0"/>
          </a:p>
          <a:p>
            <a:pPr lvl="0" algn="l"/>
            <a:r>
              <a:rPr lang="nl-NL" sz="2800" dirty="0" smtClean="0">
                <a:hlinkClick r:id="rId5"/>
              </a:rPr>
              <a:t>www.mipwesterkwartier.nl/scholen</a:t>
            </a:r>
            <a:endParaRPr lang="nl-NL" sz="2800" dirty="0" smtClean="0"/>
          </a:p>
          <a:p>
            <a:pPr lvl="0" algn="l"/>
            <a:r>
              <a:rPr lang="nl-NL" sz="2800" dirty="0" smtClean="0"/>
              <a:t>-Tips om in gesprek te gaan met JMZ</a:t>
            </a:r>
            <a:br>
              <a:rPr lang="nl-NL" sz="2800" dirty="0" smtClean="0"/>
            </a:br>
            <a:r>
              <a:rPr lang="nl-NL" sz="2800" dirty="0" smtClean="0"/>
              <a:t>-Signaleringskaart voortgezet onderwijs</a:t>
            </a:r>
          </a:p>
          <a:p>
            <a:pPr lvl="0" algn="l"/>
            <a:r>
              <a:rPr lang="nl-NL" sz="2800" dirty="0" smtClean="0"/>
              <a:t>-en meer……</a:t>
            </a:r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49" y="1899414"/>
            <a:ext cx="3609926" cy="24815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3" y="4473178"/>
            <a:ext cx="3391262" cy="19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6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73D7E4C-AE24-401E-864E-FBB7CA3B8883}"/>
              </a:ext>
            </a:extLst>
          </p:cNvPr>
          <p:cNvSpPr txBox="1">
            <a:spLocks/>
          </p:cNvSpPr>
          <p:nvPr/>
        </p:nvSpPr>
        <p:spPr>
          <a:xfrm>
            <a:off x="0" y="677153"/>
            <a:ext cx="12192000" cy="1227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4000" b="1" dirty="0">
                <a:solidFill>
                  <a:srgbClr val="D60756"/>
                </a:solidFill>
              </a:rPr>
              <a:t>De pilot JMZ Vriendelijke School wordt </a:t>
            </a:r>
          </a:p>
          <a:p>
            <a:pPr>
              <a:lnSpc>
                <a:spcPct val="100000"/>
              </a:lnSpc>
            </a:pPr>
            <a:r>
              <a:rPr lang="nl-NL" sz="4000" b="1" dirty="0">
                <a:solidFill>
                  <a:srgbClr val="D60756"/>
                </a:solidFill>
              </a:rPr>
              <a:t>in opdracht van JMZ Pro uitgevoerd door: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AD1C867-5DE6-4295-8FD0-666077A7879F}"/>
              </a:ext>
            </a:extLst>
          </p:cNvPr>
          <p:cNvSpPr txBox="1">
            <a:spLocks/>
          </p:cNvSpPr>
          <p:nvPr/>
        </p:nvSpPr>
        <p:spPr>
          <a:xfrm>
            <a:off x="1907464" y="2429327"/>
            <a:ext cx="3404959" cy="1227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nl-NL" sz="2400" b="1" dirty="0">
              <a:solidFill>
                <a:srgbClr val="D60756"/>
              </a:solidFill>
              <a:latin typeface="+mn-lt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0426ED3-914D-4108-A426-1766FB8841E6}"/>
              </a:ext>
            </a:extLst>
          </p:cNvPr>
          <p:cNvSpPr txBox="1">
            <a:spLocks/>
          </p:cNvSpPr>
          <p:nvPr/>
        </p:nvSpPr>
        <p:spPr>
          <a:xfrm>
            <a:off x="6366970" y="3408464"/>
            <a:ext cx="3404959" cy="1227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nl-NL" sz="2400" b="1" dirty="0">
              <a:solidFill>
                <a:srgbClr val="D60756"/>
              </a:solidFill>
              <a:latin typeface="+mn-lt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72F47C-74DE-4018-8420-E64CA8D9AD53}"/>
              </a:ext>
            </a:extLst>
          </p:cNvPr>
          <p:cNvSpPr txBox="1"/>
          <p:nvPr/>
        </p:nvSpPr>
        <p:spPr>
          <a:xfrm>
            <a:off x="1962172" y="4487613"/>
            <a:ext cx="41263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dirty="0">
                <a:solidFill>
                  <a:srgbClr val="D60756"/>
                </a:solidFill>
                <a:latin typeface="+mn-lt"/>
              </a:rPr>
              <a:t>CONTACT</a:t>
            </a:r>
          </a:p>
          <a:p>
            <a:pPr algn="l"/>
            <a:endParaRPr lang="nl-NL" b="1" dirty="0">
              <a:solidFill>
                <a:srgbClr val="D60756"/>
              </a:solidFill>
              <a:latin typeface="+mn-lt"/>
            </a:endParaRPr>
          </a:p>
          <a:p>
            <a:pPr algn="l"/>
            <a:r>
              <a:rPr lang="nl-NL" b="1" dirty="0" smtClean="0">
                <a:solidFill>
                  <a:srgbClr val="D60756"/>
                </a:solidFill>
                <a:latin typeface="+mn-lt"/>
              </a:rPr>
              <a:t>Sociaal Werk De Schans/ MIP</a:t>
            </a:r>
            <a:r>
              <a:rPr lang="nl-NL" b="1" dirty="0">
                <a:solidFill>
                  <a:srgbClr val="D60756"/>
                </a:solidFill>
                <a:latin typeface="+mn-lt"/>
              </a:rPr>
              <a:t/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 smtClean="0">
                <a:solidFill>
                  <a:srgbClr val="D60756"/>
                </a:solidFill>
                <a:latin typeface="+mn-lt"/>
              </a:rPr>
              <a:t>Maran Oosterloo</a:t>
            </a:r>
            <a:r>
              <a:rPr lang="nl-NL" b="1" dirty="0">
                <a:solidFill>
                  <a:srgbClr val="D60756"/>
                </a:solidFill>
                <a:latin typeface="+mn-lt"/>
              </a:rPr>
              <a:t/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 smtClean="0">
                <a:solidFill>
                  <a:srgbClr val="D60756"/>
                </a:solidFill>
              </a:rPr>
              <a:t>06 820 997 96</a:t>
            </a:r>
            <a:r>
              <a:rPr lang="nl-NL" b="1" dirty="0">
                <a:solidFill>
                  <a:srgbClr val="D60756"/>
                </a:solidFill>
                <a:latin typeface="+mn-lt"/>
              </a:rPr>
              <a:t/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 smtClean="0">
                <a:solidFill>
                  <a:srgbClr val="D60756"/>
                </a:solidFill>
                <a:latin typeface="+mn-lt"/>
              </a:rPr>
              <a:t>m.oosterloo@sociaalwerkdeschans.nl</a:t>
            </a:r>
            <a:r>
              <a:rPr lang="nl-NL" b="1" dirty="0">
                <a:solidFill>
                  <a:srgbClr val="D60756"/>
                </a:solidFill>
                <a:latin typeface="+mn-lt"/>
              </a:rPr>
              <a:t/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 smtClean="0">
                <a:solidFill>
                  <a:srgbClr val="D60756"/>
                </a:solidFill>
              </a:rPr>
              <a:t>mipwesterkwartier.nl</a:t>
            </a:r>
            <a:endParaRPr lang="nl-NL" b="1" dirty="0">
              <a:solidFill>
                <a:srgbClr val="D60756"/>
              </a:solidFill>
              <a:latin typeface="+mn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050BC35-556B-4C0A-B4F9-505F552778B8}"/>
              </a:ext>
            </a:extLst>
          </p:cNvPr>
          <p:cNvSpPr txBox="1"/>
          <p:nvPr/>
        </p:nvSpPr>
        <p:spPr>
          <a:xfrm>
            <a:off x="7104526" y="4487613"/>
            <a:ext cx="23394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dirty="0">
                <a:solidFill>
                  <a:srgbClr val="D60756"/>
                </a:solidFill>
                <a:latin typeface="+mn-lt"/>
              </a:rPr>
              <a:t>CONTACT</a:t>
            </a:r>
          </a:p>
          <a:p>
            <a:pPr algn="l"/>
            <a:endParaRPr lang="nl-NL" b="1" dirty="0">
              <a:solidFill>
                <a:srgbClr val="D60756"/>
              </a:solidFill>
              <a:latin typeface="+mn-lt"/>
            </a:endParaRPr>
          </a:p>
          <a:p>
            <a:pPr algn="l"/>
            <a:r>
              <a:rPr lang="nl-NL" b="1" dirty="0" smtClean="0">
                <a:solidFill>
                  <a:srgbClr val="D60756"/>
                </a:solidFill>
                <a:latin typeface="+mn-lt"/>
              </a:rPr>
              <a:t>Lindenborg</a:t>
            </a:r>
            <a:r>
              <a:rPr lang="nl-NL" b="1" dirty="0">
                <a:solidFill>
                  <a:srgbClr val="D60756"/>
                </a:solidFill>
                <a:latin typeface="+mn-lt"/>
              </a:rPr>
              <a:t/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 smtClean="0">
                <a:solidFill>
                  <a:srgbClr val="D60756"/>
                </a:solidFill>
                <a:latin typeface="+mn-lt"/>
              </a:rPr>
              <a:t>Marchien </a:t>
            </a:r>
            <a:r>
              <a:rPr lang="nl-NL" b="1" dirty="0">
                <a:solidFill>
                  <a:srgbClr val="D60756"/>
                </a:solidFill>
              </a:rPr>
              <a:t>E</a:t>
            </a:r>
            <a:r>
              <a:rPr lang="nl-NL" b="1" dirty="0" smtClean="0">
                <a:solidFill>
                  <a:srgbClr val="D60756"/>
                </a:solidFill>
                <a:latin typeface="+mn-lt"/>
              </a:rPr>
              <a:t>mmens</a:t>
            </a:r>
            <a:r>
              <a:rPr lang="nl-NL" b="1" dirty="0">
                <a:solidFill>
                  <a:srgbClr val="D60756"/>
                </a:solidFill>
                <a:latin typeface="+mn-lt"/>
              </a:rPr>
              <a:t/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>
                <a:solidFill>
                  <a:srgbClr val="D60756"/>
                </a:solidFill>
                <a:latin typeface="+mn-lt"/>
              </a:rPr>
              <a:t>Telefoon</a:t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>
                <a:solidFill>
                  <a:srgbClr val="D60756"/>
                </a:solidFill>
                <a:latin typeface="+mn-lt"/>
              </a:rPr>
              <a:t>Email</a:t>
            </a:r>
            <a:br>
              <a:rPr lang="nl-NL" b="1" dirty="0">
                <a:solidFill>
                  <a:srgbClr val="D60756"/>
                </a:solidFill>
                <a:latin typeface="+mn-lt"/>
              </a:rPr>
            </a:br>
            <a:r>
              <a:rPr lang="nl-NL" b="1" dirty="0">
                <a:solidFill>
                  <a:srgbClr val="D60756"/>
                </a:solidFill>
                <a:latin typeface="+mn-lt"/>
              </a:rPr>
              <a:t>Website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0" y="2017112"/>
            <a:ext cx="2271388" cy="12043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0" y="3408464"/>
            <a:ext cx="2419350" cy="676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179" y="1511063"/>
            <a:ext cx="4932533" cy="26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 smtClean="0">
                <a:solidFill>
                  <a:srgbClr val="D60756"/>
                </a:solidFill>
              </a:rPr>
              <a:t>Team Jonge Mantelzorg</a:t>
            </a:r>
            <a:endParaRPr lang="nl-NL" sz="4800" b="1" dirty="0">
              <a:solidFill>
                <a:srgbClr val="D60756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693" y="2762018"/>
            <a:ext cx="9144000" cy="2835028"/>
          </a:xfrm>
        </p:spPr>
        <p:txBody>
          <a:bodyPr>
            <a:normAutofit/>
          </a:bodyPr>
          <a:lstStyle/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1" y="4382429"/>
            <a:ext cx="3192638" cy="16927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76" y="4514595"/>
            <a:ext cx="5096109" cy="14245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93" y="2252849"/>
            <a:ext cx="962881" cy="1444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69" y="2229590"/>
            <a:ext cx="974064" cy="14611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23" y="2256872"/>
            <a:ext cx="974044" cy="14611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0" y="2246540"/>
            <a:ext cx="988254" cy="1482381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1059366" y="3769091"/>
            <a:ext cx="168383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Grootegast</a:t>
            </a:r>
            <a:br>
              <a:rPr lang="nl-NL" dirty="0" smtClean="0"/>
            </a:br>
            <a:r>
              <a:rPr lang="nl-NL" dirty="0" smtClean="0"/>
              <a:t>Anneleen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2850084" y="3769090"/>
            <a:ext cx="168383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Zuidhorn</a:t>
            </a:r>
          </a:p>
          <a:p>
            <a:pPr algn="ctr"/>
            <a:r>
              <a:rPr lang="nl-NL" dirty="0" smtClean="0"/>
              <a:t>Sandra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4640802" y="3754607"/>
            <a:ext cx="168383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Marum</a:t>
            </a:r>
          </a:p>
          <a:p>
            <a:pPr algn="ctr"/>
            <a:r>
              <a:rPr lang="nl-NL" dirty="0" smtClean="0"/>
              <a:t>Melanie</a:t>
            </a:r>
          </a:p>
        </p:txBody>
      </p:sp>
      <p:sp>
        <p:nvSpPr>
          <p:cNvPr id="16" name="Rechthoek 15"/>
          <p:cNvSpPr/>
          <p:nvPr/>
        </p:nvSpPr>
        <p:spPr>
          <a:xfrm>
            <a:off x="6450669" y="3754607"/>
            <a:ext cx="168383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Sharon</a:t>
            </a:r>
          </a:p>
          <a:p>
            <a:pPr algn="ctr"/>
            <a:r>
              <a:rPr lang="nl-NL" dirty="0" smtClean="0"/>
              <a:t>Leek</a:t>
            </a:r>
          </a:p>
        </p:txBody>
      </p:sp>
      <p:sp>
        <p:nvSpPr>
          <p:cNvPr id="17" name="Rechthoek 16"/>
          <p:cNvSpPr/>
          <p:nvPr/>
        </p:nvSpPr>
        <p:spPr>
          <a:xfrm>
            <a:off x="8538681" y="3742405"/>
            <a:ext cx="168383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Bianca </a:t>
            </a:r>
          </a:p>
          <a:p>
            <a:pPr algn="ctr"/>
            <a:r>
              <a:rPr lang="nl-NL" dirty="0" smtClean="0"/>
              <a:t>SMW</a:t>
            </a:r>
          </a:p>
        </p:txBody>
      </p:sp>
    </p:spTree>
    <p:extLst>
      <p:ext uri="{BB962C8B-B14F-4D97-AF65-F5344CB8AC3E}">
        <p14:creationId xmlns:p14="http://schemas.microsoft.com/office/powerpoint/2010/main" val="368946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Inhoud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8925"/>
            <a:ext cx="9144000" cy="283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Uitleg Pilotproject ‘Jonge mantelzorg vriendelijke school’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Waarom is het project belangrijk?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Wat is een jonge mantelzorger (JMZ)?</a:t>
            </a:r>
            <a:endParaRPr lang="nl-NL" sz="2800" dirty="0">
              <a:ea typeface="Calibri"/>
              <a:cs typeface="Calibri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Verschillende kanten van JMZ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Wat kan je doen als leerkracht?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nl-NL" sz="2800" dirty="0"/>
          </a:p>
          <a:p>
            <a:endParaRPr lang="nl-NL" sz="105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46" y="1728439"/>
            <a:ext cx="1823158" cy="9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5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Wat is een JMZ?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94" y="2455946"/>
            <a:ext cx="9144000" cy="28350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000" b="1" dirty="0"/>
              <a:t>Een kind of </a:t>
            </a:r>
            <a:r>
              <a:rPr lang="en-US" sz="4000" b="1" dirty="0" err="1"/>
              <a:t>jongere</a:t>
            </a:r>
            <a:r>
              <a:rPr lang="en-US" sz="4000" b="1" dirty="0"/>
              <a:t> van 4 tot 25 </a:t>
            </a:r>
            <a:r>
              <a:rPr lang="en-US" sz="4000" b="1" dirty="0" err="1"/>
              <a:t>jaar</a:t>
            </a:r>
            <a:r>
              <a:rPr lang="en-US" sz="4000" b="1" dirty="0"/>
              <a:t> die </a:t>
            </a:r>
            <a:r>
              <a:rPr lang="en-US" sz="4000" b="1" dirty="0" err="1"/>
              <a:t>opgroeit</a:t>
            </a:r>
            <a:r>
              <a:rPr lang="en-US" sz="4000" b="1" dirty="0"/>
              <a:t> met </a:t>
            </a:r>
            <a:r>
              <a:rPr lang="en-US" sz="4000" b="1" dirty="0" err="1"/>
              <a:t>een</a:t>
            </a:r>
            <a:r>
              <a:rPr lang="en-US" sz="4000" b="1" dirty="0"/>
              <a:t> </a:t>
            </a:r>
            <a:r>
              <a:rPr lang="en-US" sz="4000" b="1" dirty="0" err="1"/>
              <a:t>zieke</a:t>
            </a:r>
            <a:r>
              <a:rPr lang="en-US" sz="4000" b="1" dirty="0"/>
              <a:t> </a:t>
            </a:r>
            <a:r>
              <a:rPr lang="en-US" sz="4000" b="1" dirty="0" err="1"/>
              <a:t>broer</a:t>
            </a:r>
            <a:r>
              <a:rPr lang="en-US" sz="4000" b="1" dirty="0"/>
              <a:t>, </a:t>
            </a:r>
            <a:r>
              <a:rPr lang="en-US" sz="4000" b="1" dirty="0" err="1"/>
              <a:t>zus</a:t>
            </a:r>
            <a:r>
              <a:rPr lang="en-US" sz="4000" b="1" dirty="0"/>
              <a:t>, </a:t>
            </a:r>
            <a:r>
              <a:rPr lang="en-US" sz="4000" b="1" dirty="0" err="1"/>
              <a:t>ouder</a:t>
            </a:r>
            <a:r>
              <a:rPr lang="en-US" sz="4000" b="1" dirty="0"/>
              <a:t>, </a:t>
            </a:r>
            <a:r>
              <a:rPr lang="en-US" sz="4000" b="1" dirty="0" err="1"/>
              <a:t>opa</a:t>
            </a:r>
            <a:r>
              <a:rPr lang="en-US" sz="4000" b="1" dirty="0"/>
              <a:t> of </a:t>
            </a:r>
            <a:r>
              <a:rPr lang="en-US" sz="4000" b="1" dirty="0" err="1"/>
              <a:t>oma</a:t>
            </a:r>
            <a:r>
              <a:rPr lang="en-US" sz="4000" b="1" dirty="0"/>
              <a:t> in de </a:t>
            </a:r>
            <a:r>
              <a:rPr lang="en-US" sz="4000" b="1" dirty="0" err="1"/>
              <a:t>directe</a:t>
            </a:r>
            <a:r>
              <a:rPr lang="en-US" sz="4000" b="1" dirty="0"/>
              <a:t> </a:t>
            </a:r>
            <a:r>
              <a:rPr lang="en-US" sz="4000" b="1" dirty="0" err="1"/>
              <a:t>omgeving</a:t>
            </a:r>
            <a:r>
              <a:rPr lang="en-US" sz="4000" b="1" dirty="0"/>
              <a:t> van het </a:t>
            </a:r>
            <a:r>
              <a:rPr lang="en-US" sz="4000" b="1" dirty="0" err="1"/>
              <a:t>gezin</a:t>
            </a:r>
            <a:r>
              <a:rPr lang="en-US" sz="4000" b="1" dirty="0"/>
              <a:t>. Er </a:t>
            </a:r>
            <a:r>
              <a:rPr lang="en-US" sz="4000" b="1" dirty="0" err="1"/>
              <a:t>kan</a:t>
            </a:r>
            <a:r>
              <a:rPr lang="en-US" sz="4000" b="1" dirty="0"/>
              <a:t> </a:t>
            </a:r>
            <a:r>
              <a:rPr lang="en-US" sz="4000" b="1" dirty="0" err="1"/>
              <a:t>sprake</a:t>
            </a:r>
            <a:r>
              <a:rPr lang="en-US" sz="4000" b="1" dirty="0"/>
              <a:t> </a:t>
            </a:r>
            <a:r>
              <a:rPr lang="en-US" sz="4000" b="1" dirty="0" err="1"/>
              <a:t>zijn</a:t>
            </a:r>
            <a:r>
              <a:rPr lang="en-US" sz="4000" b="1" dirty="0"/>
              <a:t> van </a:t>
            </a:r>
            <a:r>
              <a:rPr lang="en-US" sz="4000" b="1" dirty="0" err="1"/>
              <a:t>een</a:t>
            </a:r>
            <a:r>
              <a:rPr lang="en-US" sz="4000" b="1" dirty="0"/>
              <a:t> </a:t>
            </a:r>
            <a:r>
              <a:rPr lang="en-US" sz="4000" b="1" dirty="0" err="1"/>
              <a:t>ziekte</a:t>
            </a:r>
            <a:r>
              <a:rPr lang="en-US" sz="4000" b="1" dirty="0"/>
              <a:t>, </a:t>
            </a:r>
            <a:r>
              <a:rPr lang="en-US" sz="4000" b="1" dirty="0" err="1"/>
              <a:t>lichamelijke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/of </a:t>
            </a:r>
            <a:r>
              <a:rPr lang="en-US" sz="4000" b="1" dirty="0" err="1"/>
              <a:t>verstandelijke</a:t>
            </a:r>
            <a:r>
              <a:rPr lang="en-US" sz="4000" b="1" dirty="0"/>
              <a:t> </a:t>
            </a:r>
            <a:r>
              <a:rPr lang="en-US" sz="4000" b="1" dirty="0" err="1"/>
              <a:t>beperking</a:t>
            </a:r>
            <a:r>
              <a:rPr lang="en-US" sz="4000" b="1" dirty="0"/>
              <a:t>, </a:t>
            </a:r>
            <a:r>
              <a:rPr lang="en-US" sz="4000" b="1" dirty="0" err="1"/>
              <a:t>psychische</a:t>
            </a:r>
            <a:r>
              <a:rPr lang="en-US" sz="4000" b="1" dirty="0"/>
              <a:t> </a:t>
            </a:r>
            <a:r>
              <a:rPr lang="en-US" sz="4000" b="1" dirty="0" err="1"/>
              <a:t>ziekte</a:t>
            </a:r>
            <a:r>
              <a:rPr lang="en-US" sz="4000" b="1" dirty="0"/>
              <a:t> of </a:t>
            </a:r>
            <a:r>
              <a:rPr lang="en-US" sz="4000" b="1" dirty="0" err="1"/>
              <a:t>verslaving</a:t>
            </a:r>
            <a:r>
              <a:rPr lang="en-US" sz="4000" b="1" dirty="0"/>
              <a:t>. </a:t>
            </a:r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1" y="5325335"/>
            <a:ext cx="1557645" cy="8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7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Pilot JMZ-Vriendelijke School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5233" y="2562726"/>
            <a:ext cx="9098221" cy="325821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Jonge mantelzorg bewustwording op scholen (po, vo, mbo)</a:t>
            </a:r>
            <a:endParaRPr lang="nl-NL" sz="28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>
                <a:ea typeface="+mn-lt"/>
                <a:cs typeface="+mn-lt"/>
              </a:rPr>
              <a:t>Verbinding bevorderen tussen scholen en lokale JMZ-consulenten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Informatie en handvatten </a:t>
            </a:r>
            <a:endParaRPr lang="nl-NL" sz="2800" dirty="0">
              <a:cs typeface="Calibri" panose="020F0502020204030204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bewustwording, signalering &amp; doorverwijzen naar lokale ondersteuning</a:t>
            </a:r>
            <a:endParaRPr lang="nl-NL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Prikkelende en inspirerende aanpak voor leerlingen</a:t>
            </a:r>
            <a:endParaRPr lang="nl-NL" sz="28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Aansluiting bij bestaande onderwijsthema’s</a:t>
            </a:r>
            <a:endParaRPr lang="nl-NL" sz="2800" dirty="0">
              <a:cs typeface="Calibri"/>
            </a:endParaRPr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30" y="1701901"/>
            <a:ext cx="1623530" cy="8608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4" y="2380950"/>
            <a:ext cx="1733662" cy="36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Waarom dit project?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526" y="2225842"/>
            <a:ext cx="10299032" cy="3826042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>
                <a:cs typeface="Calibri"/>
              </a:rPr>
              <a:t>1 op de 4 kinderen en jongeren groeit op met zorgen</a:t>
            </a:r>
            <a:br>
              <a:rPr lang="nl-NL" sz="3200" dirty="0">
                <a:cs typeface="Calibri"/>
              </a:rPr>
            </a:br>
            <a:endParaRPr lang="nl-NL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>
                <a:ea typeface="+mn-lt"/>
                <a:cs typeface="+mn-lt"/>
              </a:rPr>
              <a:t>In de steun op school is winst te behalen, omdat leerlingen met een zorgsituatie thuis relatief weinig steun van klasgenoten ervaren, wel van vrienden en leraren.*</a:t>
            </a:r>
            <a:endParaRPr lang="nl-NL" sz="3200" dirty="0">
              <a:cs typeface="Calibri"/>
            </a:endParaRPr>
          </a:p>
          <a:p>
            <a:pPr algn="l"/>
            <a:endParaRPr lang="nl-NL" sz="32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dirty="0">
                <a:cs typeface="Calibri"/>
              </a:rPr>
              <a:t>Doelen preventieve aanpak: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3200" dirty="0">
                <a:cs typeface="Calibri"/>
              </a:rPr>
              <a:t>bestrijden/voorkomen van </a:t>
            </a:r>
            <a:r>
              <a:rPr lang="nl-NL" sz="3200" dirty="0" err="1">
                <a:cs typeface="Calibri"/>
              </a:rPr>
              <a:t>jmz</a:t>
            </a:r>
            <a:r>
              <a:rPr lang="nl-NL" sz="3200" dirty="0">
                <a:cs typeface="Calibri"/>
              </a:rPr>
              <a:t>-gerelateerde verzuim en uitval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3200" dirty="0">
                <a:cs typeface="Calibri"/>
              </a:rPr>
              <a:t>optimaliseren schoolloopbaan jonge mantelzorgers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3200" dirty="0">
                <a:cs typeface="Calibri"/>
              </a:rPr>
              <a:t>bestrijden onderpresteren, afstromen en doubleren (zittenblijven)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3200" dirty="0">
                <a:cs typeface="Calibri"/>
              </a:rPr>
              <a:t>verbeteren welbevinden jonge mantelzorgers</a:t>
            </a:r>
          </a:p>
          <a:p>
            <a:pPr algn="l"/>
            <a:endParaRPr lang="nl-NL" sz="3200" dirty="0">
              <a:cs typeface="Calibri"/>
            </a:endParaRPr>
          </a:p>
          <a:p>
            <a:pPr algn="l"/>
            <a:r>
              <a:rPr lang="nl-NL" sz="3200" dirty="0">
                <a:cs typeface="Calibri"/>
              </a:rPr>
              <a:t>*Bronnen: </a:t>
            </a:r>
            <a:r>
              <a:rPr lang="nl-NL" sz="3200" dirty="0">
                <a:cs typeface="Calibri"/>
                <a:hlinkClick r:id="rId4"/>
              </a:rPr>
              <a:t>SCP-rapport Bezorgd naar school (2020)</a:t>
            </a:r>
            <a:r>
              <a:rPr lang="nl-NL" sz="3200" dirty="0">
                <a:cs typeface="Calibri"/>
              </a:rPr>
              <a:t> &amp; </a:t>
            </a:r>
            <a:r>
              <a:rPr lang="nl-NL" sz="3200" dirty="0">
                <a:cs typeface="Calibri"/>
                <a:hlinkClick r:id="rId5"/>
              </a:rPr>
              <a:t>VWS </a:t>
            </a:r>
            <a:r>
              <a:rPr lang="nl-NL" sz="3200" dirty="0">
                <a:hlinkClick r:id="rId5"/>
              </a:rPr>
              <a:t>Aanpak voortijdig schoolverlaten (vsv)</a:t>
            </a:r>
            <a:endParaRPr lang="nl-NL" sz="3200" dirty="0">
              <a:cs typeface="Calibri"/>
            </a:endParaRPr>
          </a:p>
          <a:p>
            <a:pPr lvl="0" algn="l"/>
            <a:endParaRPr lang="nl-NL" sz="32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51" y="1647074"/>
            <a:ext cx="1856998" cy="9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  <a:ea typeface="+mj-lt"/>
                <a:cs typeface="+mj-lt"/>
              </a:rPr>
              <a:t>Pilot </a:t>
            </a:r>
            <a:r>
              <a:rPr lang="nl-NL" sz="4800" b="1" dirty="0">
                <a:solidFill>
                  <a:srgbClr val="D60756"/>
                </a:solidFill>
              </a:rPr>
              <a:t>JMZ-Vriendelijke School 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390" y="2432139"/>
            <a:ext cx="10114547" cy="3209511"/>
          </a:xfrm>
        </p:spPr>
        <p:txBody>
          <a:bodyPr>
            <a:normAutofit/>
          </a:bodyPr>
          <a:lstStyle/>
          <a:p>
            <a:pPr lvl="1" algn="l"/>
            <a:r>
              <a:rPr lang="nl-NL" sz="2800" b="1" dirty="0"/>
              <a:t>Doelstelling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Jonge mantelzorgers herkennen, erkennen en ondersteunen</a:t>
            </a:r>
            <a:endParaRPr lang="nl-NL" sz="2400" dirty="0">
              <a:cs typeface="Calibri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Bewustwording, signalering en doorverwijzing stimuleren</a:t>
            </a:r>
            <a:endParaRPr lang="nl-NL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Laagdrempelige, structurele</a:t>
            </a:r>
            <a:r>
              <a:rPr lang="nl-NL" sz="2400" dirty="0">
                <a:cs typeface="Calibri" panose="020F0502020204030204"/>
              </a:rPr>
              <a:t> en duurzame aanpak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NL" sz="2400" dirty="0"/>
              <a:t>Bevorderen welbevinden leerlingen, gezonde en vellige school, gelijke kansen</a:t>
            </a:r>
            <a:endParaRPr lang="nl-NL" sz="2400" dirty="0">
              <a:cs typeface="Calibri"/>
            </a:endParaRPr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401" y="1778887"/>
            <a:ext cx="1755994" cy="9310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1" y="1997688"/>
            <a:ext cx="2075273" cy="406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 fontScale="90000"/>
          </a:bodyPr>
          <a:lstStyle/>
          <a:p>
            <a:endParaRPr lang="nl-NL" sz="4800" b="1" dirty="0">
              <a:solidFill>
                <a:srgbClr val="D60756"/>
              </a:solidFill>
              <a:ea typeface="+mj-lt"/>
              <a:cs typeface="+mj-lt"/>
            </a:endParaRPr>
          </a:p>
          <a:p>
            <a:r>
              <a:rPr lang="nl-NL" sz="4800" b="1" dirty="0">
                <a:solidFill>
                  <a:srgbClr val="D60756"/>
                </a:solidFill>
              </a:rPr>
              <a:t> Pilot JMZ-Vriendelijke School 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34" y="2642214"/>
            <a:ext cx="9603698" cy="3310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algn="l" fontAlgn="base"/>
            <a:r>
              <a:rPr lang="nl-NL" sz="2800" b="1" dirty="0">
                <a:solidFill>
                  <a:srgbClr val="000000"/>
                </a:solidFill>
                <a:cs typeface="Calibri"/>
              </a:rPr>
              <a:t>Wat doet een JMZ-Vriendelijke School?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cs typeface="Calibri"/>
              </a:rPr>
              <a:t>Jaarlijkse voorlichting onderwijsmedewerkers*  </a:t>
            </a:r>
            <a:endParaRPr lang="nl-NL" dirty="0">
              <a:cs typeface="Calibri" panose="020F0502020204030204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cs typeface="Calibri"/>
              </a:rPr>
              <a:t>Jaarlijkse JMZ-bewustwordingsactiviteit voor leerlingen d.m.v.  bijvoorbeeld online lespakket theatergroep De Bint*</a:t>
            </a:r>
            <a:endParaRPr lang="nl-NL" dirty="0"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cs typeface="Calibri"/>
              </a:rPr>
              <a:t>Contactpersoon jonge mantelzorg op school </a:t>
            </a:r>
            <a:r>
              <a:rPr lang="nl-NL" dirty="0" smtClean="0">
                <a:solidFill>
                  <a:srgbClr val="000000"/>
                </a:solidFill>
                <a:cs typeface="Calibri"/>
              </a:rPr>
              <a:t>(Bianca schoolmaatschappelijk werk)</a:t>
            </a:r>
            <a:endParaRPr lang="nl-NL" dirty="0">
              <a:cs typeface="Calibri" panose="020F0502020204030204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cs typeface="Calibri"/>
              </a:rPr>
              <a:t>Contact tussen school en lokale JMZ-organisatie*</a:t>
            </a:r>
            <a:endParaRPr lang="nl-NL" dirty="0"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cs typeface="Calibri"/>
              </a:rPr>
              <a:t>Aandacht voor jonge mantelzorg in het schoolplan* </a:t>
            </a:r>
          </a:p>
          <a:p>
            <a:pPr lvl="1" algn="l"/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algn="l"/>
            <a:r>
              <a:rPr lang="nl-NL" sz="1800" dirty="0">
                <a:solidFill>
                  <a:srgbClr val="000000"/>
                </a:solidFill>
                <a:cs typeface="Calibri"/>
              </a:rPr>
              <a:t>*  JMZ-Vriendelijke School project faciliteert met ondersteunende materialen.</a:t>
            </a:r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04" y="1702116"/>
            <a:ext cx="1773042" cy="9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6C48F-9B4B-4330-938A-7104AD12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59" y="1130752"/>
            <a:ext cx="9144000" cy="877887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D60756"/>
                </a:solidFill>
              </a:rPr>
              <a:t>JMZ-Vriendelijke School Pilot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1DE81-0657-4846-8274-4CB3030EE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242" y="2394285"/>
            <a:ext cx="9579842" cy="360247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l"/>
            <a:r>
              <a:rPr lang="nl-NL" sz="4500" b="1" dirty="0">
                <a:ea typeface="+mn-lt"/>
                <a:cs typeface="+mn-lt"/>
              </a:rPr>
              <a:t>Wat levert het op?</a:t>
            </a:r>
          </a:p>
          <a:p>
            <a:pPr marL="342900" indent="-342900" algn="l">
              <a:lnSpc>
                <a:spcPct val="120000"/>
              </a:lnSpc>
              <a:buChar char="•"/>
            </a:pPr>
            <a:r>
              <a:rPr lang="nl-NL" sz="4500" dirty="0">
                <a:ea typeface="+mn-lt"/>
                <a:cs typeface="+mn-lt"/>
              </a:rPr>
              <a:t>School personeel herkent </a:t>
            </a:r>
            <a:r>
              <a:rPr lang="nl-NL" sz="4500" dirty="0" err="1">
                <a:ea typeface="+mn-lt"/>
                <a:cs typeface="+mn-lt"/>
              </a:rPr>
              <a:t>JMZ'ers</a:t>
            </a:r>
            <a:r>
              <a:rPr lang="nl-NL" sz="4500" dirty="0">
                <a:ea typeface="+mn-lt"/>
                <a:cs typeface="+mn-lt"/>
              </a:rPr>
              <a:t>, kan snel handelen en doorverwijzen</a:t>
            </a:r>
            <a:endParaRPr lang="en-US" sz="4500" dirty="0">
              <a:ea typeface="+mn-lt"/>
              <a:cs typeface="+mn-lt"/>
            </a:endParaRPr>
          </a:p>
          <a:p>
            <a:pPr marL="342900" indent="-342900" algn="l">
              <a:lnSpc>
                <a:spcPct val="120000"/>
              </a:lnSpc>
              <a:buChar char="•"/>
            </a:pPr>
            <a:r>
              <a:rPr lang="nl-NL" sz="4500" dirty="0">
                <a:ea typeface="+mn-lt"/>
                <a:cs typeface="+mn-lt"/>
              </a:rPr>
              <a:t>Helpt een veilige schoolplek te creëren en bij het voorkomen van gerelateerd schoolverzuim en uitval </a:t>
            </a:r>
            <a:endParaRPr lang="en-US" sz="4500" dirty="0">
              <a:ea typeface="+mn-lt"/>
              <a:cs typeface="+mn-lt"/>
            </a:endParaRPr>
          </a:p>
          <a:p>
            <a:pPr marL="342900" indent="-342900" algn="l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nl-NL" sz="4500" dirty="0" smtClean="0">
                <a:ea typeface="+mn-lt"/>
                <a:cs typeface="+mn-lt"/>
              </a:rPr>
              <a:t>JMZ-consulent  </a:t>
            </a:r>
            <a:r>
              <a:rPr lang="nl-NL" sz="4500" dirty="0">
                <a:ea typeface="+mn-lt"/>
                <a:cs typeface="+mn-lt"/>
              </a:rPr>
              <a:t>neemt werk uit handen; uitvoering binnen bestaande onderwijs-thema’s</a:t>
            </a:r>
            <a:endParaRPr lang="nl-NL" sz="6000" dirty="0"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nl-NL" sz="4500" dirty="0">
                <a:cs typeface="Calibri"/>
              </a:rPr>
              <a:t>Leerlingen herkennen zichzelf in hun JMZ-rol </a:t>
            </a:r>
            <a:endParaRPr lang="en-US" sz="4500" dirty="0">
              <a:ea typeface="+mn-lt"/>
              <a:cs typeface="+mn-lt"/>
            </a:endParaRPr>
          </a:p>
          <a:p>
            <a:pPr marL="342900" indent="-342900" algn="l">
              <a:lnSpc>
                <a:spcPct val="120000"/>
              </a:lnSpc>
              <a:buFont typeface="Arial,Sans-Serif" panose="020B0604020202020204" pitchFamily="34" charset="0"/>
              <a:buChar char="•"/>
            </a:pPr>
            <a:r>
              <a:rPr lang="nl-NL" sz="4500" dirty="0">
                <a:cs typeface="Calibri"/>
              </a:rPr>
              <a:t>Leerlingen die erkenning dan wel ondersteuning ontvangen, presteren beter, verzuimen minder en </a:t>
            </a:r>
            <a:r>
              <a:rPr lang="nl-NL" sz="4500" dirty="0" err="1" smtClean="0">
                <a:cs typeface="Calibri"/>
              </a:rPr>
              <a:t>makenzich</a:t>
            </a:r>
            <a:r>
              <a:rPr lang="nl-NL" sz="4500" dirty="0" smtClean="0">
                <a:cs typeface="Calibri"/>
              </a:rPr>
              <a:t>  </a:t>
            </a:r>
            <a:r>
              <a:rPr lang="nl-NL" sz="4500" dirty="0">
                <a:cs typeface="Calibri"/>
              </a:rPr>
              <a:t>minder zorgen*</a:t>
            </a:r>
            <a:endParaRPr lang="nl-NL" sz="2000" dirty="0">
              <a:ea typeface="Calibri" panose="020F0502020204030204"/>
              <a:cs typeface="Calibri"/>
            </a:endParaRPr>
          </a:p>
          <a:p>
            <a:pPr algn="l"/>
            <a:endParaRPr lang="nl-NL" sz="4500" dirty="0">
              <a:cs typeface="Calibri"/>
            </a:endParaRPr>
          </a:p>
          <a:p>
            <a:pPr algn="l"/>
            <a:r>
              <a:rPr lang="nl-NL" sz="2000" dirty="0">
                <a:cs typeface="Calibri"/>
              </a:rPr>
              <a:t>*</a:t>
            </a:r>
            <a:r>
              <a:rPr lang="nl-NL" sz="2000" dirty="0">
                <a:ea typeface="+mn-lt"/>
                <a:cs typeface="+mn-lt"/>
              </a:rPr>
              <a:t>Bron: </a:t>
            </a:r>
            <a:r>
              <a:rPr lang="nl-NL" sz="2000" dirty="0">
                <a:ea typeface="+mn-lt"/>
                <a:cs typeface="+mn-lt"/>
                <a:hlinkClick r:id="rId4"/>
              </a:rPr>
              <a:t>What Changes for Young Carers? A Qualitative Evaluation of the Impact of Dedicated Support Provision for Young Carers | SpringerLink</a:t>
            </a:r>
            <a:endParaRPr lang="nl-NL" sz="2000" dirty="0">
              <a:cs typeface="Calibri"/>
            </a:endParaRPr>
          </a:p>
          <a:p>
            <a:pPr lvl="0" algn="l"/>
            <a:endParaRPr lang="nl-NL" sz="2800" dirty="0"/>
          </a:p>
          <a:p>
            <a:endParaRPr lang="nl-NL" sz="10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107" y="1782063"/>
            <a:ext cx="1832361" cy="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629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6A47242F7AF4F9D82B887CDCA92BB" ma:contentTypeVersion="12" ma:contentTypeDescription="Een nieuw document maken." ma:contentTypeScope="" ma:versionID="f30da5e16c917c06a25ea18516db3f63">
  <xsd:schema xmlns:xsd="http://www.w3.org/2001/XMLSchema" xmlns:xs="http://www.w3.org/2001/XMLSchema" xmlns:p="http://schemas.microsoft.com/office/2006/metadata/properties" xmlns:ns2="3757bf11-e349-41cb-ae94-085ae143ab9e" xmlns:ns3="672cdb34-e1a1-4767-97fe-26f129efcaf4" targetNamespace="http://schemas.microsoft.com/office/2006/metadata/properties" ma:root="true" ma:fieldsID="7cd5e3247154f800f431114b79ef191a" ns2:_="" ns3:_="">
    <xsd:import namespace="3757bf11-e349-41cb-ae94-085ae143ab9e"/>
    <xsd:import namespace="672cdb34-e1a1-4767-97fe-26f129efca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7bf11-e349-41cb-ae94-085ae143a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cdb34-e1a1-4767-97fe-26f129efc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F13191-0528-4C39-9E09-BA593A8C97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5AC0EB-EA7B-4D5B-A933-1BEF1C97D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7bf11-e349-41cb-ae94-085ae143ab9e"/>
    <ds:schemaRef ds:uri="672cdb34-e1a1-4767-97fe-26f129efca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FED86A-88D1-4160-827C-8450077456A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1710</Words>
  <Application>Microsoft Office PowerPoint</Application>
  <PresentationFormat>Breedbeeld</PresentationFormat>
  <Paragraphs>178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Kantoorthema</vt:lpstr>
      <vt:lpstr>PowerPoint-presentatie</vt:lpstr>
      <vt:lpstr>Team Jonge Mantelzorg</vt:lpstr>
      <vt:lpstr>Inhoud</vt:lpstr>
      <vt:lpstr>Wat is een JMZ?</vt:lpstr>
      <vt:lpstr>Pilot JMZ-Vriendelijke School</vt:lpstr>
      <vt:lpstr>Waarom dit project?</vt:lpstr>
      <vt:lpstr>Pilot JMZ-Vriendelijke School </vt:lpstr>
      <vt:lpstr>  Pilot JMZ-Vriendelijke School </vt:lpstr>
      <vt:lpstr>JMZ-Vriendelijke School Pilot</vt:lpstr>
      <vt:lpstr>Verschillende kanten</vt:lpstr>
      <vt:lpstr>Signalen dat iemand  uit balans is</vt:lpstr>
      <vt:lpstr>Wat wil een JMZ?</vt:lpstr>
      <vt:lpstr>Wat kan je doen?</vt:lpstr>
      <vt:lpstr>Wat kan je doen?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Vragen voor groepssessie</dc:title>
  <dc:creator>Kuijlen, Eline</dc:creator>
  <cp:lastModifiedBy>Maran Oosterloo</cp:lastModifiedBy>
  <cp:revision>72</cp:revision>
  <dcterms:created xsi:type="dcterms:W3CDTF">2021-03-30T07:29:43Z</dcterms:created>
  <dcterms:modified xsi:type="dcterms:W3CDTF">2023-02-14T13:37:57Z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0x0101008BD6A47242F7AF4F9D82B887CDCA92BB</vt:lpwstr>
  </property>
</Properties>
</file>